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61" r:id="rId5"/>
    <p:sldId id="262" r:id="rId6"/>
    <p:sldId id="288" r:id="rId7"/>
    <p:sldId id="289" r:id="rId8"/>
    <p:sldId id="290" r:id="rId9"/>
    <p:sldId id="291" r:id="rId10"/>
    <p:sldId id="268" r:id="rId11"/>
    <p:sldId id="292" r:id="rId12"/>
    <p:sldId id="293" r:id="rId13"/>
    <p:sldId id="294" r:id="rId14"/>
    <p:sldId id="264" r:id="rId15"/>
    <p:sldId id="295" r:id="rId16"/>
    <p:sldId id="266" r:id="rId17"/>
    <p:sldId id="285" r:id="rId18"/>
    <p:sldId id="298" r:id="rId19"/>
    <p:sldId id="284" r:id="rId20"/>
    <p:sldId id="297" r:id="rId21"/>
    <p:sldId id="286" r:id="rId22"/>
    <p:sldId id="299" r:id="rId23"/>
    <p:sldId id="287" r:id="rId24"/>
    <p:sldId id="300" r:id="rId25"/>
    <p:sldId id="274" r:id="rId26"/>
    <p:sldId id="267" r:id="rId27"/>
    <p:sldId id="270" r:id="rId28"/>
    <p:sldId id="275" r:id="rId29"/>
    <p:sldId id="301" r:id="rId30"/>
    <p:sldId id="271" r:id="rId31"/>
    <p:sldId id="302" r:id="rId32"/>
    <p:sldId id="303" r:id="rId33"/>
    <p:sldId id="272" r:id="rId34"/>
    <p:sldId id="273" r:id="rId35"/>
  </p:sldIdLst>
  <p:sldSz cx="12192000" cy="6858000"/>
  <p:notesSz cx="6858000" cy="9144000"/>
  <p:defaultTextStyle>
    <a:defPPr rtl="0">
      <a:defRPr lang="el-g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551B"/>
    <a:srgbClr val="46A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Φωτεινό στυλ 2 - Έμφαση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Φωτεινό στυλ 2 - Έμφαση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Φωτεινό στυλ 2 - Έμφαση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Μεσαίο στυλ 1 - Έμφαση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Φωτεινό στυλ 3 - Έμφαση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Σκούρο στυλ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Σκούρο στυλ 1 - Έμφαση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Σκούρο στυλ 1 - Έμφαση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Στυλ με θέμα 1 - Έμφαση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94654"/>
  </p:normalViewPr>
  <p:slideViewPr>
    <p:cSldViewPr snapToGrid="0">
      <p:cViewPr varScale="1">
        <p:scale>
          <a:sx n="104" d="100"/>
          <a:sy n="104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747D5ED6-8431-405D-A1FB-3A3DAD838A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noProof="1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B691283B-731F-453A-BE6E-082F6FCD57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A1400-2918-43F7-9DF6-743E3112637F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C2AC06BB-9BE7-47D8-9086-B4734A99A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noProof="1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3ACC8BB-1741-4477-A069-80915DE253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693DA-2956-4451-B37A-15F0F39C537B}" type="slidenum">
              <a:rPr lang="el-GR" noProof="1" smtClean="0"/>
              <a:t>‹#›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28735114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1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AF16DF-9C71-456B-805F-36BF90D53867}" type="datetime1">
              <a:rPr lang="el-GR" noProof="1" dirty="0" smtClean="0"/>
              <a:t>14/10/25</a:t>
            </a:fld>
            <a:endParaRPr lang="el-GR" noProof="1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1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l-GR" noProof="1" dirty="0" smtClean="0"/>
              <a:t>‹#›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1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l-GR" noProof="1" dirty="0" smtClean="0"/>
              <a:t>1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2012271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1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l-GR" noProof="1" dirty="0" smtClean="0"/>
              <a:t>2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281156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F746-A8B9-155A-CC7A-DA79E77A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CB1FBE96-72C7-C38E-49F2-FE48FD176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450C15B8-DC00-ECC1-AC62-DAEC6C97A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B72BA63-CBC2-7198-70FB-99A514FE5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l-GR" noProof="1" smtClean="0"/>
              <a:t>22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250019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6624D-2373-C110-E9FE-C1BA050DE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ACCE97E8-C804-AAD1-6313-DF26A4123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0EE4AF58-7606-47D1-6CF5-13E5041B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D2767C7-5572-804F-93EB-ADED81F75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l-GR" noProof="1" smtClean="0"/>
              <a:t>24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1795423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8A583-03E6-B0B1-63EC-07C24CCCA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C3532B23-6F9D-8186-21C7-145CFE565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22213BA2-684A-D424-0614-15EF8D81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7FDD3C9-96C9-569B-037B-3A72C2EEC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l-GR" noProof="1" smtClean="0"/>
              <a:t>25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283827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2ABB5-ECB4-1C77-3FD2-B77D944D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E79DCF90-A857-C509-89D3-6FF412DFD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9E4EADCF-8695-341C-AF3D-4EF139D15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A028082-E34E-1062-C3D2-EAC008127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l-GR" noProof="1" smtClean="0"/>
              <a:t>26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246631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763AD-78B1-0778-EFDD-F5A0CA57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4DAB95EF-3F84-8961-2227-2DDAD4F5B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DCABDF2A-67ED-BC2D-003B-128042058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FCB2D19-B771-32A9-F50D-B4003A1F8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l-GR" noProof="1" smtClean="0"/>
              <a:t>27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51676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AD9DB-DD3D-392E-329F-8674553C5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DAA5F0A6-3730-AD81-922F-05929081A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468EEBAB-06BB-88FF-C174-CAAB8BAEB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C20AEAE-B5B0-33AA-9472-725E61F54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l-GR" noProof="1" smtClean="0"/>
              <a:t>28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4247121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1CFED-43FC-1CFF-6659-CF99702F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09774DE-97BE-7282-39C8-C4D216C42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C381B516-899F-B7AF-8C30-C49F62118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C8D0E70-4BF4-45F2-2856-4BE59A84C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l-GR" noProof="1" smtClean="0"/>
              <a:t>29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3079523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Εικόνα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Ομάδα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Ορθογώνιο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13" name="Ελεύθερη σχεδίαση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14" name="Ελεύθερη σχεδίαση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15" name="Ορθογώνιο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16" name="Ελεύθερη σχεδίαση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17" name="Ελεύθερη σχεδίαση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18" name="Ελεύθερη σχεδίαση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19" name="Ελεύθερη σχεδίαση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0" name="Ελεύθερη σχεδίαση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1" name="Ελεύθερη σχεδίαση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2" name="Ελεύθερη σχεδίαση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3" name="Ελεύθερη σχεδίαση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4" name="Ελεύθερη σχεδίαση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5" name="Ελεύθερη σχεδίαση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6" name="Ελεύθερη σχεδίαση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7" name="Ελεύθερη σχεδίαση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8" name="Ελεύθερη σχεδίαση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29" name="Ελεύθερη σχεδίαση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0" name="Ελεύθερη σχεδίαση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1" name="Ελεύθερη σχεδίαση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2" name="Ελεύθερη σχεδίαση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3" name="Ελεύθερη σχεδίαση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4" name="Ελεύθερη σχεδίαση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5" name="Ελεύθερη σχεδίαση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6" name="Ελεύθερη σχεδίαση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7" name="Ελεύθερη σχεδίαση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8" name="Ελεύθερη σχεδίαση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39" name="Ελεύθερη σχεδίαση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0" name="Ορθογώνιο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1" name="Ελεύθερη σχεδίαση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2" name="Ελεύθερη σχεδίαση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3" name="Ελεύθερη σχεδίαση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4" name="Ελεύθερη σχεδίαση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5" name="Ελεύθερη σχεδίαση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6" name="Ελεύθερη σχεδίαση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7" name="Ελεύθερη σχεδίαση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8" name="Ελεύθερη σχεδίαση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49" name="Ελεύθερη σχεδίαση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0" name="Ελεύθερη σχεδίαση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1" name="Ελεύθερη σχεδίαση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2" name="Ορθογώνιο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3" name="Ελεύθερη σχεδίαση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4" name="Ελεύθερη σχεδίαση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5" name="Ελεύθερη σχεδίαση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6" name="Ελεύθερη σχεδίαση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7" name="Ελεύθερη σχεδίαση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8" name="Ελεύθερη σχεδίαση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59" name="Ελεύθερη σχεδίαση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60" name="Ελεύθερη σχεδίαση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61" name="Ελεύθερη σχεδίαση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62" name="Ελεύθερη σχεδίαση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63" name="Ελεύθερη σχεδίαση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64" name="Ελεύθερη σχεδίαση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  <p:sp>
          <p:nvSpPr>
            <p:cNvPr id="65" name="Ελεύθερη σχεδίαση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R"/>
            </a:p>
          </p:txBody>
        </p:sp>
      </p:grpSp>
      <p:sp>
        <p:nvSpPr>
          <p:cNvPr id="2" name="Τίτλο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 noProof="1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C076665-99E0-459B-9848-5E99ED39E7EF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εικόνας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30AC6D-4306-4F3C-8558-C51EE11D0C7F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263682-F23F-4C8A-9971-75A6CEF6EC3E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Απόσπασμ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12" name="Θέση κειμένου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BF5B78-A24D-4240-BDC6-4938628D8B5D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  <p:sp>
        <p:nvSpPr>
          <p:cNvPr id="60" name="Πλαίσιο κειμένου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l-GR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“</a:t>
            </a:r>
          </a:p>
        </p:txBody>
      </p:sp>
      <p:sp>
        <p:nvSpPr>
          <p:cNvPr id="61" name="Πλαίσιο κειμένου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l-GR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46C47-8137-48B1-B734-BD9033D5D3FE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ηλώ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Τίτλο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7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8" name="Θέση κειμένου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9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10" name="Θέση κειμένου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11" name="Θέση κειμένου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12" name="Θέση κειμένου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A2BC97-4AC4-47A1-BA7B-854AB32F43E6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Τίτλο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19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20" name="Θέση εικόνας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21" name="Θέση κειμένου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22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23" name="Θέση εικόνας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24" name="Θέση κειμένου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25" name="Θέση κειμένου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26" name="Θέση εικόνας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27" name="Θέση κειμένου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B503A5-FC9F-4450-8D76-858907E94548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C782DB-31AB-42BC-9F99-D3DFDF6EF08A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D0E069-FA11-41A3-BB8F-D304FCF2F42C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A6605B-574A-405D-97E1-698D2F2D7FD8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B7FA9B-C36B-460A-98AA-84DF969EBE8E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85154F-E3E1-41D5-BBD2-45697886803B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71793-2FE4-4584-A504-EA00C25B921B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1DC6EF-3655-42E0-BAC0-E598CC1FB681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7760ED-4C84-4DB5-8A12-795FA5914BC3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EEAFF-96E4-42C5-AAC0-214B542EE522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εικόνας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B93EFB-91AF-46D3-924D-9AA7B21B2868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97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Ομάδα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Ομάδα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Ορθογώνιο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22" name="Ελεύθερη σχεδίαση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23" name="Ελεύθερη σχεδίαση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24" name="Ελεύθερη σχεδίαση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25" name="Ελεύθερη σχεδίαση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26" name="Ελεύθερη σχεδίαση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27" name="Ελεύθερη σχεδίαση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28" name="Ελεύθερη σχεδίαση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29" name="Ελεύθερη σχεδίαση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0" name="Ελεύθερη σχεδίαση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1" name="Ελεύθερη σχεδίαση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2" name="Γραμμή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3" name="Ελεύθερη σχεδίαση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4" name="Ελεύθερη σχεδίαση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5" name="Ελεύθερη σχεδίαση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6" name="Ελεύθερη σχεδίαση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7" name="Ορθογώνιο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8" name="Ελεύθερη σχεδίαση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39" name="Ελεύθερη σχεδίαση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40" name="Ελεύθερη σχεδίαση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41" name="Ελεύθερη σχεδίαση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42" name="Ελεύθερη σχεδίαση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43" name="Ελεύθερη σχεδίαση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44" name="Ελεύθερη σχεδίαση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45" name="Ελεύθερη σχεδίαση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46" name="Ελεύθερη σχεδίαση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47" name="Ελεύθερη σχεδίαση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</p:grpSp>
        <p:grpSp>
          <p:nvGrpSpPr>
            <p:cNvPr id="10" name="Ομάδα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Ελεύθερη σχεδίαση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12" name="Ελεύθερη σχεδίαση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13" name="Ελεύθερη σχεδίαση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14" name="Ελεύθερη σχεδίαση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15" name="Ελεύθερη σχεδίαση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16" name="Ελεύθερη σχεδίαση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17" name="Ελεύθερη σχεδίαση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18" name="Ελεύθερη σχεδίαση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19" name="Ελεύθερη σχεδίαση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  <p:sp>
            <p:nvSpPr>
              <p:cNvPr id="20" name="Ορθογώνιο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R"/>
              </a:p>
            </p:txBody>
          </p:sp>
        </p:grpSp>
      </p:grpSp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l-GR" noProof="1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CEA85DF-E5EC-46A8-8BAA-E8ADB92E75A8}" type="datetime1">
              <a:rPr lang="el-GR" noProof="1" smtClean="0"/>
              <a:t>14/10/25</a:t>
            </a:fld>
            <a:endParaRPr lang="el-GR" noProof="1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el-GR" noProof="1" smtClean="0"/>
              <a:pPr/>
              <a:t>‹#›</a:t>
            </a:fld>
            <a:endParaRPr lang="el-G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30.xml"/><Relationship Id="rId3" Type="http://schemas.openxmlformats.org/officeDocument/2006/relationships/image" Target="../media/image1.jpeg"/><Relationship Id="rId7" Type="http://schemas.openxmlformats.org/officeDocument/2006/relationships/slide" Target="slide4.xml"/><Relationship Id="rId12" Type="http://schemas.openxmlformats.org/officeDocument/2006/relationships/slide" Target="slide2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3.xml"/><Relationship Id="rId5" Type="http://schemas.openxmlformats.org/officeDocument/2006/relationships/image" Target="../media/image3.jpeg"/><Relationship Id="rId10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Ομάδα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Ορθογώνιο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l-GR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Εικόνα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Εικόνα 4" descr="κοντινό πλάνο πλακέτας κυκλώματος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1" y="1779"/>
            <a:ext cx="12188389" cy="6857990"/>
          </a:xfrm>
          <a:prstGeom prst="rect">
            <a:avLst/>
          </a:prstGeom>
        </p:spPr>
      </p:pic>
      <p:grpSp>
        <p:nvGrpSpPr>
          <p:cNvPr id="81" name="Ομάδα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Ορθογώνιο με στρογγυλεμένες γωνίες διαγωνίως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l-GR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Ομάδα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Ελεύθερη σχεδίαση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5" name="Ελεύθερη σχεδίαση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6" name="Ελεύθερη σχεδίαση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7" name="Ελεύθερη σχεδίαση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8" name="Ελεύθερη σχεδίαση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9" name="Ελεύθερη σχεδίαση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0" name="Ελεύθερη σχεδίαση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1" name="Ελεύθερη σχεδίαση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2" name="Ελεύθερη σχεδίαση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3" name="Ορθογώνιο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4" name="Ελεύθερη σχεδίαση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5" name="Ελεύθερη σχεδίαση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6" name="Ελεύθερη σχεδίαση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7" name="Ελεύθερη σχεδίαση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8" name="Ελεύθερη σχεδίαση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9" name="Ελεύθερη σχεδίαση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0" name="Ελεύθερη σχεδίαση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1" name="Ελεύθερη σχεδίαση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2" name="Ελεύθερη σχεδίαση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3" name="Ορθογώνιο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l-GR"/>
              </a:p>
            </p:txBody>
          </p:sp>
        </p:grp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2794" y="3360473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el-GR" noProof="1"/>
              <a:t>Σχεδίαση αναλογικών φίλτρων για την επεξεργασία σημάτων ομιλίας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0889" y="4818464"/>
            <a:ext cx="6857999" cy="953029"/>
          </a:xfrm>
        </p:spPr>
        <p:txBody>
          <a:bodyPr rtlCol="0">
            <a:normAutofit fontScale="62500" lnSpcReduction="20000"/>
          </a:bodyPr>
          <a:lstStyle/>
          <a:p>
            <a:pPr algn="ctr" rtl="0"/>
            <a:r>
              <a:rPr lang="el-GR" noProof="1"/>
              <a:t>Αθανάσιος Ρούδης ,ΑΜ 5098</a:t>
            </a:r>
          </a:p>
          <a:p>
            <a:pPr algn="ctr" rtl="0"/>
            <a:r>
              <a:rPr lang="el-GR" noProof="1"/>
              <a:t>ΕπιβλέπΟΥΣΑ: Επικ. καθηγητρια Γεωργία Τσιριμώκου</a:t>
            </a:r>
          </a:p>
          <a:p>
            <a:pPr algn="ctr" rtl="0"/>
            <a:r>
              <a:rPr lang="el-GR" noProof="1"/>
              <a:t>Τμήμα Μηχανικών Η/Υ και πληροφορικής Πανεπιστημίου Ιωαννίνων </a:t>
            </a:r>
          </a:p>
        </p:txBody>
      </p:sp>
      <p:pic>
        <p:nvPicPr>
          <p:cNvPr id="4" name="Google Shape;66;p13">
            <a:extLst>
              <a:ext uri="{FF2B5EF4-FFF2-40B4-BE49-F238E27FC236}">
                <a16:creationId xmlns:a16="http://schemas.microsoft.com/office/drawing/2014/main" id="{F826FA2E-994A-29D1-DD2F-33369EDC41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12" y="-6611"/>
            <a:ext cx="1745450" cy="191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9;p13">
            <a:extLst>
              <a:ext uri="{FF2B5EF4-FFF2-40B4-BE49-F238E27FC236}">
                <a16:creationId xmlns:a16="http://schemas.microsoft.com/office/drawing/2014/main" id="{C92E2D16-AB9B-B7A5-D20C-69E096340C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62400" y="6254068"/>
            <a:ext cx="1429600" cy="62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7ECDE-286E-5360-03AB-37EF45C61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007A2F7F-7AC1-A292-51EE-24C30575C687}"/>
              </a:ext>
            </a:extLst>
          </p:cNvPr>
          <p:cNvSpPr txBox="1">
            <a:spLocks/>
          </p:cNvSpPr>
          <p:nvPr/>
        </p:nvSpPr>
        <p:spPr>
          <a:xfrm>
            <a:off x="1431120" y="86633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Formant </a:t>
            </a:r>
            <a:r>
              <a:rPr lang="el-GR" dirty="0"/>
              <a:t>Φίλτρα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C741A-246B-FFBD-4E15-17C39E4A7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7473317F-6542-37A7-D010-B213CE9352BC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Θέση κειμένου 3">
            <a:extLst>
              <a:ext uri="{FF2B5EF4-FFF2-40B4-BE49-F238E27FC236}">
                <a16:creationId xmlns:a16="http://schemas.microsoft.com/office/drawing/2014/main" id="{F2F76972-2A37-E819-60D8-4927FB11822B}"/>
              </a:ext>
            </a:extLst>
          </p:cNvPr>
          <p:cNvSpPr txBox="1">
            <a:spLocks/>
          </p:cNvSpPr>
          <p:nvPr/>
        </p:nvSpPr>
        <p:spPr>
          <a:xfrm>
            <a:off x="1742367" y="1028458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 ενός τυπικού </a:t>
            </a:r>
            <a:r>
              <a:rPr lang="en-US" altLang="el-GR" b="1" dirty="0">
                <a:cs typeface="Calibri" panose="020F0502020204030204" pitchFamily="34" charset="0"/>
              </a:rPr>
              <a:t>Resonator</a:t>
            </a:r>
            <a:r>
              <a:rPr lang="el-GR" altLang="el-GR" b="1" dirty="0">
                <a:cs typeface="Calibri" panose="020F0502020204030204" pitchFamily="34" charset="0"/>
              </a:rPr>
              <a:t> 2</a:t>
            </a:r>
            <a:r>
              <a:rPr lang="el-GR" altLang="el-GR" b="1" baseline="30000" dirty="0">
                <a:cs typeface="Calibri" panose="020F0502020204030204" pitchFamily="34" charset="0"/>
              </a:rPr>
              <a:t>ης</a:t>
            </a:r>
            <a:r>
              <a:rPr lang="el-GR" altLang="el-GR" b="1" dirty="0">
                <a:cs typeface="Calibri" panose="020F0502020204030204" pitchFamily="34" charset="0"/>
              </a:rPr>
              <a:t> τάξης</a:t>
            </a:r>
            <a:endParaRPr lang="en-US" altLang="el-GR" b="1" dirty="0"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BE42BED-EA0A-6622-DD15-8C2DE63473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8349" y="4358703"/>
                <a:ext cx="3288484" cy="1403765"/>
              </a:xfrm>
            </p:spPr>
            <p:txBody>
              <a:bodyPr anchor="ctr">
                <a:normAutofit fontScale="85000" lnSpcReduction="1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l-GR" dirty="0">
                    <a:solidFill>
                      <a:schemeClr val="tx1"/>
                    </a:solidFill>
                  </a:rPr>
                  <a:t>Γνωρίζοντας 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l-GR" dirty="0">
                    <a:solidFill>
                      <a:schemeClr val="tx1"/>
                    </a:solidFill>
                  </a:rPr>
                  <a:t>  και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𝐵𝑊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</a:t>
                </a:r>
                <a:r>
                  <a:rPr lang="el-GR" dirty="0">
                    <a:solidFill>
                      <a:schemeClr val="tx1"/>
                    </a:solidFill>
                  </a:rPr>
                  <a:t>μπορούμε να υπολογίσουμε 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l-GR" dirty="0">
                    <a:solidFill>
                      <a:schemeClr val="tx1"/>
                    </a:solidFill>
                  </a:rPr>
                  <a:t> και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BE42BED-EA0A-6622-DD15-8C2DE6347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8349" y="4358703"/>
                <a:ext cx="3288484" cy="1403765"/>
              </a:xfrm>
              <a:blipFill>
                <a:blip r:embed="rId2"/>
                <a:stretch>
                  <a:fillRect l="-2299" r="-114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Εικόνα 28">
            <a:extLst>
              <a:ext uri="{FF2B5EF4-FFF2-40B4-BE49-F238E27FC236}">
                <a16:creationId xmlns:a16="http://schemas.microsoft.com/office/drawing/2014/main" id="{1E2EFCA1-3092-DD4E-D858-160AE951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9714" y="1584395"/>
            <a:ext cx="4633628" cy="264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Ορθογώνιο: Διπλωμένη γωνία 36">
                <a:extLst>
                  <a:ext uri="{FF2B5EF4-FFF2-40B4-BE49-F238E27FC236}">
                    <a16:creationId xmlns:a16="http://schemas.microsoft.com/office/drawing/2014/main" id="{CC43BF89-4F2E-2EC2-73DA-6D85938F1A4C}"/>
                  </a:ext>
                </a:extLst>
              </p:cNvPr>
              <p:cNvSpPr/>
              <p:nvPr/>
            </p:nvSpPr>
            <p:spPr>
              <a:xfrm>
                <a:off x="1568020" y="1584395"/>
                <a:ext cx="2938664" cy="2614671"/>
              </a:xfrm>
              <a:prstGeom prst="foldedCorne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𝐵𝑊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l-G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+mn-cs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l-G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f>
                                <m:fPr>
                                  <m:ctrlPr>
                                    <a:rPr lang="en-US" sz="12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200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1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f>
                                <m:fPr>
                                  <m:ctrlPr>
                                    <a:rPr lang="en-US" sz="1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 </m:t>
                              </m:r>
                              <m:f>
                                <m:fPr>
                                  <m:ctrlPr>
                                    <a:rPr lang="en-US" sz="1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2" name="Ορθογώνιο: Διπλωμένη γωνία 36">
                <a:extLst>
                  <a:ext uri="{FF2B5EF4-FFF2-40B4-BE49-F238E27FC236}">
                    <a16:creationId xmlns:a16="http://schemas.microsoft.com/office/drawing/2014/main" id="{CC43BF89-4F2E-2EC2-73DA-6D85938F1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020" y="1584395"/>
                <a:ext cx="2938664" cy="2614671"/>
              </a:xfrm>
              <a:prstGeom prst="foldedCorne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Φυσαλίδα σκέψης: Σύννεφο 37">
                <a:extLst>
                  <a:ext uri="{FF2B5EF4-FFF2-40B4-BE49-F238E27FC236}">
                    <a16:creationId xmlns:a16="http://schemas.microsoft.com/office/drawing/2014/main" id="{09878B16-8B21-ED29-A6E5-17811A85D43A}"/>
                  </a:ext>
                </a:extLst>
              </p:cNvPr>
              <p:cNvSpPr/>
              <p:nvPr/>
            </p:nvSpPr>
            <p:spPr>
              <a:xfrm>
                <a:off x="4832656" y="4691727"/>
                <a:ext cx="2812513" cy="1385947"/>
              </a:xfrm>
              <a:prstGeom prst="cloudCallout">
                <a:avLst>
                  <a:gd name="adj1" fmla="val 49238"/>
                  <a:gd name="adj2" fmla="val -10141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l-GR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1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 </m:t>
                        </m:r>
                        <m:f>
                          <m:fPr>
                            <m:ctrlPr>
                              <a:rPr lang="en-US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6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 panose="02020404030301010803" pitchFamily="18" charset="0"/>
                  </a:rPr>
                  <a:t> (Q&gt;0.707)</a:t>
                </a:r>
              </a:p>
            </p:txBody>
          </p:sp>
        </mc:Choice>
        <mc:Fallback xmlns="">
          <p:sp>
            <p:nvSpPr>
              <p:cNvPr id="13" name="Φυσαλίδα σκέψης: Σύννεφο 37">
                <a:extLst>
                  <a:ext uri="{FF2B5EF4-FFF2-40B4-BE49-F238E27FC236}">
                    <a16:creationId xmlns:a16="http://schemas.microsoft.com/office/drawing/2014/main" id="{09878B16-8B21-ED29-A6E5-17811A85D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656" y="4691727"/>
                <a:ext cx="2812513" cy="1385947"/>
              </a:xfrm>
              <a:prstGeom prst="cloudCallout">
                <a:avLst>
                  <a:gd name="adj1" fmla="val 49238"/>
                  <a:gd name="adj2" fmla="val -101411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Φυσαλίδα σκέψης: Σύννεφο 1">
                <a:extLst>
                  <a:ext uri="{FF2B5EF4-FFF2-40B4-BE49-F238E27FC236}">
                    <a16:creationId xmlns:a16="http://schemas.microsoft.com/office/drawing/2014/main" id="{4996A801-8B40-CDEB-5DB4-64CCACD1A9CA}"/>
                  </a:ext>
                </a:extLst>
              </p:cNvPr>
              <p:cNvSpPr/>
              <p:nvPr/>
            </p:nvSpPr>
            <p:spPr>
              <a:xfrm>
                <a:off x="7986528" y="4691728"/>
                <a:ext cx="2769295" cy="1385947"/>
              </a:xfrm>
              <a:prstGeom prst="cloudCallout">
                <a:avLst>
                  <a:gd name="adj1" fmla="val -1468"/>
                  <a:gd name="adj2" fmla="val -128959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f>
                                <m:fPr>
                                  <m:ctrlP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16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6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4" name="Φυσαλίδα σκέψης: Σύννεφο 1">
                <a:extLst>
                  <a:ext uri="{FF2B5EF4-FFF2-40B4-BE49-F238E27FC236}">
                    <a16:creationId xmlns:a16="http://schemas.microsoft.com/office/drawing/2014/main" id="{4996A801-8B40-CDEB-5DB4-64CCACD1A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528" y="4691728"/>
                <a:ext cx="2769295" cy="1385947"/>
              </a:xfrm>
              <a:prstGeom prst="cloudCallout">
                <a:avLst>
                  <a:gd name="adj1" fmla="val -1468"/>
                  <a:gd name="adj2" fmla="val -128959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06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Θέση περιεχομένου 11" descr="Εικόνα που περιέχει στιγμιότυπο οθόνης, χώρος, Αστρονομικό αντικείμενο, αστρονο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327036D-13F2-BA85-AE75-8DADE4100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5063" y="1539076"/>
            <a:ext cx="5500773" cy="4496881"/>
          </a:xfr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F9B360A-4DB7-F842-4728-0E3018366232}"/>
              </a:ext>
            </a:extLst>
          </p:cNvPr>
          <p:cNvSpPr txBox="1">
            <a:spLocks/>
          </p:cNvSpPr>
          <p:nvPr/>
        </p:nvSpPr>
        <p:spPr>
          <a:xfrm>
            <a:off x="1376800" y="114579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noProof="1"/>
              <a:t>Σχεδίαση </a:t>
            </a:r>
            <a:r>
              <a:rPr lang="en-GB" noProof="1"/>
              <a:t>OpAmp</a:t>
            </a:r>
            <a:endParaRPr lang="el-G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5CE05-1114-2252-B48F-50DA76FCB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4" name="Straight Connector 20">
            <a:extLst>
              <a:ext uri="{FF2B5EF4-FFF2-40B4-BE49-F238E27FC236}">
                <a16:creationId xmlns:a16="http://schemas.microsoft.com/office/drawing/2014/main" id="{88C85DC2-15BA-1BA6-682A-353683308884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Θέση περιεχομένου 2">
            <a:extLst>
              <a:ext uri="{FF2B5EF4-FFF2-40B4-BE49-F238E27FC236}">
                <a16:creationId xmlns:a16="http://schemas.microsoft.com/office/drawing/2014/main" id="{633E16DD-6E9A-3818-A4D1-00C78D98B0EA}"/>
              </a:ext>
            </a:extLst>
          </p:cNvPr>
          <p:cNvSpPr txBox="1">
            <a:spLocks/>
          </p:cNvSpPr>
          <p:nvPr/>
        </p:nvSpPr>
        <p:spPr>
          <a:xfrm>
            <a:off x="1141409" y="1396032"/>
            <a:ext cx="4747663" cy="156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Ο τελεστικός ενισχυτής αποτελείται από δυο στάδια :</a:t>
            </a:r>
          </a:p>
          <a:p>
            <a:pPr marL="342900" indent="-342900">
              <a:buFont typeface="+mj-lt"/>
              <a:buAutoNum type="alphaLcParenR"/>
            </a:pPr>
            <a:r>
              <a:rPr lang="el-GR" dirty="0"/>
              <a:t>το πρώτο που απαρτίζεται από  διαφορικό ζεύγος και τον καθρέφτη ρεύματος .</a:t>
            </a:r>
            <a:r>
              <a:rPr lang="en-GB" dirty="0"/>
              <a:t> </a:t>
            </a:r>
            <a:r>
              <a:rPr lang="el-GR" dirty="0"/>
              <a:t>Παρέχει υψηλό κέρδος.</a:t>
            </a:r>
          </a:p>
          <a:p>
            <a:pPr marL="342900" indent="-342900">
              <a:buFont typeface="+mj-lt"/>
              <a:buAutoNum type="alphaLcParenR"/>
            </a:pPr>
            <a:r>
              <a:rPr lang="el-GR" dirty="0"/>
              <a:t>το δεύτερο στάδιο από δυο </a:t>
            </a:r>
            <a:r>
              <a:rPr lang="el-GR" dirty="0" err="1"/>
              <a:t>transistor</a:t>
            </a:r>
            <a:r>
              <a:rPr lang="el-GR" dirty="0"/>
              <a:t> κοινής πηγής . </a:t>
            </a:r>
            <a:endParaRPr lang="en-US" dirty="0"/>
          </a:p>
        </p:txBody>
      </p:sp>
      <p:graphicFrame>
        <p:nvGraphicFramePr>
          <p:cNvPr id="10" name="Πίνακας 3">
            <a:extLst>
              <a:ext uri="{FF2B5EF4-FFF2-40B4-BE49-F238E27FC236}">
                <a16:creationId xmlns:a16="http://schemas.microsoft.com/office/drawing/2014/main" id="{98EFD0E5-7E25-77CC-3ED8-7F5F23C75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20012"/>
              </p:ext>
            </p:extLst>
          </p:nvPr>
        </p:nvGraphicFramePr>
        <p:xfrm>
          <a:off x="1712664" y="3398360"/>
          <a:ext cx="3001144" cy="266313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00572">
                  <a:extLst>
                    <a:ext uri="{9D8B030D-6E8A-4147-A177-3AD203B41FA5}">
                      <a16:colId xmlns:a16="http://schemas.microsoft.com/office/drawing/2014/main" val="4133690478"/>
                    </a:ext>
                  </a:extLst>
                </a:gridCol>
                <a:gridCol w="1500572">
                  <a:extLst>
                    <a:ext uri="{9D8B030D-6E8A-4147-A177-3AD203B41FA5}">
                      <a16:colId xmlns:a16="http://schemas.microsoft.com/office/drawing/2014/main" val="1688549299"/>
                    </a:ext>
                  </a:extLst>
                </a:gridCol>
              </a:tblGrid>
              <a:tr h="230745">
                <a:tc>
                  <a:txBody>
                    <a:bodyPr/>
                    <a:lstStyle/>
                    <a:p>
                      <a:r>
                        <a:rPr lang="el-GR" sz="1200" dirty="0">
                          <a:solidFill>
                            <a:schemeClr val="bg1"/>
                          </a:solidFill>
                        </a:rPr>
                        <a:t>Τρανζίστορ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w/L (m)</a:t>
                      </a:r>
                      <a:endParaRPr lang="el-G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3374"/>
                  </a:ext>
                </a:extLst>
              </a:tr>
              <a:tr h="230745">
                <a:tc>
                  <a:txBody>
                    <a:bodyPr/>
                    <a:lstStyle/>
                    <a:p>
                      <a:r>
                        <a:rPr lang="el-GR" sz="1200" dirty="0"/>
                        <a:t>Μ1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  </a:t>
                      </a: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      160</a:t>
                      </a:r>
                      <a:r>
                        <a:rPr kumimoji="0" lang="el-G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μ</a:t>
                      </a: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/2</a:t>
                      </a:r>
                      <a:r>
                        <a:rPr kumimoji="0" lang="el-G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μ</a:t>
                      </a: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  </a:t>
                      </a:r>
                      <a:endParaRPr lang="el-G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806023"/>
                  </a:ext>
                </a:extLst>
              </a:tr>
              <a:tr h="263959">
                <a:tc>
                  <a:txBody>
                    <a:bodyPr/>
                    <a:lstStyle/>
                    <a:p>
                      <a:r>
                        <a:rPr lang="el-GR" sz="1200" dirty="0"/>
                        <a:t>Μ2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 160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/2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el-GR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28575" anchor="ctr"/>
                </a:tc>
                <a:extLst>
                  <a:ext uri="{0D108BD9-81ED-4DB2-BD59-A6C34878D82A}">
                    <a16:rowId xmlns:a16="http://schemas.microsoft.com/office/drawing/2014/main" val="1697267757"/>
                  </a:ext>
                </a:extLst>
              </a:tr>
              <a:tr h="263959">
                <a:tc>
                  <a:txBody>
                    <a:bodyPr/>
                    <a:lstStyle/>
                    <a:p>
                      <a:r>
                        <a:rPr lang="el-GR" sz="1200" dirty="0"/>
                        <a:t>Μ3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 20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/1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l-GR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28575" anchor="ctr"/>
                </a:tc>
                <a:extLst>
                  <a:ext uri="{0D108BD9-81ED-4DB2-BD59-A6C34878D82A}">
                    <a16:rowId xmlns:a16="http://schemas.microsoft.com/office/drawing/2014/main" val="1790580103"/>
                  </a:ext>
                </a:extLst>
              </a:tr>
              <a:tr h="263959">
                <a:tc>
                  <a:txBody>
                    <a:bodyPr/>
                    <a:lstStyle/>
                    <a:p>
                      <a:r>
                        <a:rPr lang="el-GR" sz="1200" dirty="0"/>
                        <a:t>Μ4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 20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/1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l-GR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28575" anchor="ctr"/>
                </a:tc>
                <a:extLst>
                  <a:ext uri="{0D108BD9-81ED-4DB2-BD59-A6C34878D82A}">
                    <a16:rowId xmlns:a16="http://schemas.microsoft.com/office/drawing/2014/main" val="4133961535"/>
                  </a:ext>
                </a:extLst>
              </a:tr>
              <a:tr h="263959">
                <a:tc>
                  <a:txBody>
                    <a:bodyPr/>
                    <a:lstStyle/>
                    <a:p>
                      <a:r>
                        <a:rPr lang="el-GR" sz="1200" dirty="0"/>
                        <a:t>Μ5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 55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/400n </a:t>
                      </a:r>
                      <a:endParaRPr lang="el-GR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28575" anchor="ctr"/>
                </a:tc>
                <a:extLst>
                  <a:ext uri="{0D108BD9-81ED-4DB2-BD59-A6C34878D82A}">
                    <a16:rowId xmlns:a16="http://schemas.microsoft.com/office/drawing/2014/main" val="542621344"/>
                  </a:ext>
                </a:extLst>
              </a:tr>
              <a:tr h="263959">
                <a:tc>
                  <a:txBody>
                    <a:bodyPr/>
                    <a:lstStyle/>
                    <a:p>
                      <a:r>
                        <a:rPr lang="el-GR" sz="1200" dirty="0"/>
                        <a:t>Μ6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 20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/2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el-GR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28575" anchor="ctr"/>
                </a:tc>
                <a:extLst>
                  <a:ext uri="{0D108BD9-81ED-4DB2-BD59-A6C34878D82A}">
                    <a16:rowId xmlns:a16="http://schemas.microsoft.com/office/drawing/2014/main" val="1802128847"/>
                  </a:ext>
                </a:extLst>
              </a:tr>
              <a:tr h="263959">
                <a:tc>
                  <a:txBody>
                    <a:bodyPr/>
                    <a:lstStyle/>
                    <a:p>
                      <a:r>
                        <a:rPr lang="el-GR" sz="1200" dirty="0"/>
                        <a:t>Μ7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 40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/2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endParaRPr lang="el-GR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28575" anchor="ctr"/>
                </a:tc>
                <a:extLst>
                  <a:ext uri="{0D108BD9-81ED-4DB2-BD59-A6C34878D82A}">
                    <a16:rowId xmlns:a16="http://schemas.microsoft.com/office/drawing/2014/main" val="1602229044"/>
                  </a:ext>
                </a:extLst>
              </a:tr>
              <a:tr h="264833">
                <a:tc>
                  <a:txBody>
                    <a:bodyPr/>
                    <a:lstStyle/>
                    <a:p>
                      <a:r>
                        <a:rPr lang="el-GR" sz="1200" dirty="0"/>
                        <a:t>Μ8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200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/2</a:t>
                      </a:r>
                      <a:r>
                        <a:rPr lang="el-GR" sz="1200" dirty="0">
                          <a:solidFill>
                            <a:schemeClr val="bg1"/>
                          </a:solidFill>
                          <a:effectLst/>
                        </a:rPr>
                        <a:t>μ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l-GR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28575" anchor="ctr"/>
                </a:tc>
                <a:extLst>
                  <a:ext uri="{0D108BD9-81ED-4DB2-BD59-A6C34878D82A}">
                    <a16:rowId xmlns:a16="http://schemas.microsoft.com/office/drawing/2014/main" val="3746675778"/>
                  </a:ext>
                </a:extLst>
              </a:tr>
            </a:tbl>
          </a:graphicData>
        </a:graphic>
      </p:graphicFrame>
      <p:sp>
        <p:nvSpPr>
          <p:cNvPr id="14" name="Cloud 13">
            <a:extLst>
              <a:ext uri="{FF2B5EF4-FFF2-40B4-BE49-F238E27FC236}">
                <a16:creationId xmlns:a16="http://schemas.microsoft.com/office/drawing/2014/main" id="{CE12D2D0-315C-A182-B3B9-BEA60D711F1D}"/>
              </a:ext>
            </a:extLst>
          </p:cNvPr>
          <p:cNvSpPr/>
          <p:nvPr/>
        </p:nvSpPr>
        <p:spPr>
          <a:xfrm>
            <a:off x="10300631" y="1717046"/>
            <a:ext cx="1762737" cy="142043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27C997-E9DF-B188-6614-642225CF9C34}"/>
                  </a:ext>
                </a:extLst>
              </p:cNvPr>
              <p:cNvSpPr txBox="1"/>
              <p:nvPr/>
            </p:nvSpPr>
            <p:spPr>
              <a:xfrm>
                <a:off x="10432760" y="1970833"/>
                <a:ext cx="169667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dirty="0"/>
                  <a:t>Ο πυκνωτής αντιστάθμισης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𝑝𝐹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27C997-E9DF-B188-6614-642225CF9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2760" y="1970833"/>
                <a:ext cx="1696673" cy="923330"/>
              </a:xfrm>
              <a:prstGeom prst="rect">
                <a:avLst/>
              </a:prstGeom>
              <a:blipFill>
                <a:blip r:embed="rId3"/>
                <a:stretch>
                  <a:fillRect l="-2963" t="-2703" b="-945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EF346DB-45F9-3C09-3C08-2575628BDD46}"/>
              </a:ext>
            </a:extLst>
          </p:cNvPr>
          <p:cNvSpPr txBox="1"/>
          <p:nvPr/>
        </p:nvSpPr>
        <p:spPr>
          <a:xfrm>
            <a:off x="1258349" y="2952815"/>
            <a:ext cx="222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Vdd</a:t>
            </a:r>
            <a:r>
              <a:rPr lang="el-GR" dirty="0"/>
              <a:t>=3.3</a:t>
            </a:r>
            <a:r>
              <a:rPr lang="en-US" dirty="0"/>
              <a:t>V</a:t>
            </a:r>
            <a:r>
              <a:rPr lang="el-GR" dirty="0"/>
              <a:t>,</a:t>
            </a:r>
            <a:r>
              <a:rPr lang="en-GB" dirty="0"/>
              <a:t>Io=100</a:t>
            </a:r>
            <a:r>
              <a:rPr lang="el-GR" dirty="0"/>
              <a:t> </a:t>
            </a:r>
            <a:r>
              <a:rPr lang="el-GR" dirty="0" err="1"/>
              <a:t>μΑ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30011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6BF65-5D82-E74D-8773-54F9FB7C9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>
            <a:extLst>
              <a:ext uri="{FF2B5EF4-FFF2-40B4-BE49-F238E27FC236}">
                <a16:creationId xmlns:a16="http://schemas.microsoft.com/office/drawing/2014/main" id="{195EEBDF-2284-8129-DFB4-000AABF820AA}"/>
              </a:ext>
            </a:extLst>
          </p:cNvPr>
          <p:cNvSpPr txBox="1">
            <a:spLocks/>
          </p:cNvSpPr>
          <p:nvPr/>
        </p:nvSpPr>
        <p:spPr>
          <a:xfrm>
            <a:off x="1402085" y="129980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 τοπολογίες </a:t>
            </a:r>
            <a:r>
              <a:rPr lang="en-US" dirty="0"/>
              <a:t>me</a:t>
            </a:r>
            <a:r>
              <a:rPr lang="el-GR" dirty="0"/>
              <a:t> </a:t>
            </a:r>
            <a:r>
              <a:rPr lang="en-US" dirty="0"/>
              <a:t>Op-Amp</a:t>
            </a:r>
            <a:endParaRPr lang="el-G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B69F2E-926F-C461-F6F7-99B265164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D269B56C-A96D-CE6F-A69D-565F48B64AC4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Θέση κειμένου 3">
            <a:extLst>
              <a:ext uri="{FF2B5EF4-FFF2-40B4-BE49-F238E27FC236}">
                <a16:creationId xmlns:a16="http://schemas.microsoft.com/office/drawing/2014/main" id="{DEE93505-4975-A379-0286-0D22B74DFD27}"/>
              </a:ext>
            </a:extLst>
          </p:cNvPr>
          <p:cNvSpPr txBox="1">
            <a:spLocks/>
          </p:cNvSpPr>
          <p:nvPr/>
        </p:nvSpPr>
        <p:spPr>
          <a:xfrm>
            <a:off x="1742367" y="1101041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latin typeface="Garamond" pitchFamily="18" charset="0"/>
              </a:rPr>
              <a:t>Τοπολογίες </a:t>
            </a:r>
            <a:r>
              <a:rPr lang="en-GB" altLang="el-GR" b="1" dirty="0">
                <a:latin typeface="Garamond" pitchFamily="18" charset="0"/>
              </a:rPr>
              <a:t>resonator</a:t>
            </a:r>
            <a:endParaRPr lang="en-US" altLang="el-GR" b="1" dirty="0">
              <a:latin typeface="Garamond" pitchFamily="18" charset="0"/>
            </a:endParaRPr>
          </a:p>
        </p:txBody>
      </p:sp>
      <p:pic>
        <p:nvPicPr>
          <p:cNvPr id="4" name="Εικόνα 12" descr="Εικόνα που περιέχει μαύρο, γραφικά, σιλουέτ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9E15DC0-1F7C-B1AA-5F5E-95AB0D0E4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00" y="2915753"/>
            <a:ext cx="5274945" cy="202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CBCD9A-9FD4-C3B0-DBD1-D2C34AA4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49" y="2796733"/>
            <a:ext cx="3438980" cy="199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Διάγραμμα ροής: Εναλλακτική διεργασία 8">
            <a:extLst>
              <a:ext uri="{FF2B5EF4-FFF2-40B4-BE49-F238E27FC236}">
                <a16:creationId xmlns:a16="http://schemas.microsoft.com/office/drawing/2014/main" id="{787F8DD8-F273-A932-F4B4-4A9AEB750913}"/>
              </a:ext>
            </a:extLst>
          </p:cNvPr>
          <p:cNvSpPr/>
          <p:nvPr/>
        </p:nvSpPr>
        <p:spPr>
          <a:xfrm>
            <a:off x="1609471" y="2023777"/>
            <a:ext cx="3087858" cy="407963"/>
          </a:xfrm>
          <a:prstGeom prst="flowChartAlternateProcess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Sallen-Key  Low-Pass Filter</a:t>
            </a:r>
            <a:endParaRPr lang="el-GR" dirty="0">
              <a:latin typeface="Garamond" panose="02020404030301010803" pitchFamily="18" charset="0"/>
            </a:endParaRPr>
          </a:p>
        </p:txBody>
      </p:sp>
      <p:sp>
        <p:nvSpPr>
          <p:cNvPr id="7" name="Διάγραμμα ροής: Εναλλακτική διεργασία 8">
            <a:extLst>
              <a:ext uri="{FF2B5EF4-FFF2-40B4-BE49-F238E27FC236}">
                <a16:creationId xmlns:a16="http://schemas.microsoft.com/office/drawing/2014/main" id="{7D5AA708-859F-4D81-398C-1FB14DF626B6}"/>
              </a:ext>
            </a:extLst>
          </p:cNvPr>
          <p:cNvSpPr/>
          <p:nvPr/>
        </p:nvSpPr>
        <p:spPr>
          <a:xfrm>
            <a:off x="6845600" y="2023776"/>
            <a:ext cx="3087858" cy="407963"/>
          </a:xfrm>
          <a:prstGeom prst="flowChartAlternateProcess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FLF  Low-Pass Filter</a:t>
            </a:r>
            <a:endParaRPr lang="el-GR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6A3B6-B59A-EC01-E9F5-CC168ED9705D}"/>
              </a:ext>
            </a:extLst>
          </p:cNvPr>
          <p:cNvSpPr txBox="1"/>
          <p:nvPr/>
        </p:nvSpPr>
        <p:spPr>
          <a:xfrm>
            <a:off x="1258349" y="5052617"/>
            <a:ext cx="6102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dirty="0"/>
              <a:t>Χρησιμοποιώντας μια διαδοχική σύνδεση κάθε ενός τρεις φορές, προκειμένου να επιτευχθεί ένα κύκλωμα συντονιστή έκτης τάξης με συνολική συνάρτ</a:t>
            </a:r>
            <a:r>
              <a:rPr lang="el-GR" dirty="0" err="1"/>
              <a:t>ηση</a:t>
            </a:r>
            <a:r>
              <a:rPr lang="en-GR" dirty="0"/>
              <a:t> μεταφοράς: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9BD03E-7FAD-22F3-1DA5-11FBEC811BE4}"/>
                  </a:ext>
                </a:extLst>
              </p:cNvPr>
              <p:cNvSpPr txBox="1"/>
              <p:nvPr/>
            </p:nvSpPr>
            <p:spPr>
              <a:xfrm>
                <a:off x="7259274" y="5153868"/>
                <a:ext cx="3674377" cy="952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l-GR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9BD03E-7FAD-22F3-1DA5-11FBEC81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74" y="5153868"/>
                <a:ext cx="3674377" cy="952761"/>
              </a:xfrm>
              <a:prstGeom prst="rect">
                <a:avLst/>
              </a:prstGeom>
              <a:blipFill>
                <a:blip r:embed="rId4"/>
                <a:stretch>
                  <a:fillRect t="-85526" b="-128947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472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DABEA157-99D4-FA7A-2EF0-FB227A003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9" y="1658143"/>
            <a:ext cx="3718910" cy="3541714"/>
          </a:xfrm>
        </p:spPr>
        <p:txBody>
          <a:bodyPr>
            <a:normAutofit/>
          </a:bodyPr>
          <a:lstStyle/>
          <a:p>
            <a:r>
              <a:rPr lang="el-GR" sz="1800" dirty="0"/>
              <a:t>Ο </a:t>
            </a:r>
            <a:r>
              <a:rPr lang="en-GB" sz="1800" dirty="0"/>
              <a:t>OpAmp </a:t>
            </a:r>
            <a:r>
              <a:rPr lang="el-GR" sz="1800" dirty="0"/>
              <a:t>που υλοποιήσαμε , χρησιμοποιήθηκε σε διάφορες τοπολογίες όπως αναστρέφον και μη-αναστρέφον τοπολογίες, φίλτρα 1</a:t>
            </a:r>
            <a:r>
              <a:rPr lang="el-GR" sz="1800" baseline="30000" dirty="0"/>
              <a:t>ης</a:t>
            </a:r>
            <a:r>
              <a:rPr lang="el-GR" sz="1800" dirty="0"/>
              <a:t> και 2</a:t>
            </a:r>
            <a:r>
              <a:rPr lang="el-GR" sz="1800" baseline="30000" dirty="0"/>
              <a:t>ης</a:t>
            </a:r>
            <a:r>
              <a:rPr lang="el-GR" sz="1800" dirty="0"/>
              <a:t> τάξης.</a:t>
            </a:r>
          </a:p>
          <a:p>
            <a:endParaRPr lang="el-GR" sz="1800" dirty="0"/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282459AB-4C62-EDA4-0629-421BDF7F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19" y="2067469"/>
            <a:ext cx="3718910" cy="2939773"/>
          </a:xfrm>
          <a:prstGeom prst="rect">
            <a:avLst/>
          </a:prstGeom>
        </p:spPr>
      </p:pic>
      <p:sp>
        <p:nvSpPr>
          <p:cNvPr id="3" name="Τίτλος 1">
            <a:extLst>
              <a:ext uri="{FF2B5EF4-FFF2-40B4-BE49-F238E27FC236}">
                <a16:creationId xmlns:a16="http://schemas.microsoft.com/office/drawing/2014/main" id="{D034CF59-033E-6381-5586-1DCE58F100DA}"/>
              </a:ext>
            </a:extLst>
          </p:cNvPr>
          <p:cNvSpPr txBox="1">
            <a:spLocks/>
          </p:cNvSpPr>
          <p:nvPr/>
        </p:nvSpPr>
        <p:spPr>
          <a:xfrm>
            <a:off x="1331542" y="13155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 τοπολογίες</a:t>
            </a:r>
            <a:r>
              <a:rPr lang="en-US" dirty="0"/>
              <a:t> me</a:t>
            </a:r>
            <a:r>
              <a:rPr lang="el-GR" dirty="0"/>
              <a:t> </a:t>
            </a:r>
            <a:r>
              <a:rPr lang="el-GR" dirty="0" err="1"/>
              <a:t>OpAmp</a:t>
            </a:r>
            <a:endParaRPr lang="el-G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446D3F-DA89-F991-8E33-2EC68034C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6" name="Straight Connector 20">
            <a:extLst>
              <a:ext uri="{FF2B5EF4-FFF2-40B4-BE49-F238E27FC236}">
                <a16:creationId xmlns:a16="http://schemas.microsoft.com/office/drawing/2014/main" id="{E38FA5AD-075B-C00B-3E39-A759314D400C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E23C47-524F-E099-0310-468C0C582110}"/>
              </a:ext>
            </a:extLst>
          </p:cNvPr>
          <p:cNvSpPr txBox="1"/>
          <p:nvPr/>
        </p:nvSpPr>
        <p:spPr>
          <a:xfrm>
            <a:off x="1258349" y="3737889"/>
            <a:ext cx="315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R1= 700 kΩ, R2= 7.5ΚΩ, C1=642 nF και C2= 31.3 pF</a:t>
            </a:r>
            <a:endParaRPr lang="en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6CEB8-82BF-C5CA-BD04-23B8F5164A93}"/>
              </a:ext>
            </a:extLst>
          </p:cNvPr>
          <p:cNvSpPr txBox="1"/>
          <p:nvPr/>
        </p:nvSpPr>
        <p:spPr>
          <a:xfrm>
            <a:off x="1258349" y="4498345"/>
            <a:ext cx="29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Πηγή </a:t>
            </a:r>
            <a:r>
              <a:rPr lang="en-GB" dirty="0"/>
              <a:t>AC </a:t>
            </a:r>
            <a:r>
              <a:rPr lang="el-GR" dirty="0"/>
              <a:t>τάσης:</a:t>
            </a:r>
          </a:p>
          <a:p>
            <a:r>
              <a:rPr lang="en-GB" dirty="0"/>
              <a:t>Vdc=1.65 Volt, magnitude 1Volt </a:t>
            </a:r>
            <a:r>
              <a:rPr lang="el-GR" dirty="0"/>
              <a:t>και πλάτος 1</a:t>
            </a:r>
            <a:r>
              <a:rPr lang="en-GB" dirty="0"/>
              <a:t>m</a:t>
            </a:r>
            <a:r>
              <a:rPr lang="el-GR" dirty="0"/>
              <a:t> </a:t>
            </a:r>
            <a:r>
              <a:rPr lang="en-GB" dirty="0"/>
              <a:t>Volt</a:t>
            </a:r>
            <a:endParaRPr lang="el-GR" dirty="0"/>
          </a:p>
        </p:txBody>
      </p:sp>
      <p:pic>
        <p:nvPicPr>
          <p:cNvPr id="9" name="Εικόνα 8" descr="Εικόνα που περιέχει διάγραμμα, γραμμή, γράφημα, παράλληλ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B83EB8D-C5ED-6459-1B8C-EC29DCDA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50" y="2328491"/>
            <a:ext cx="3397050" cy="2417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3629C2-6227-BE6D-EFE7-F0A844B92062}"/>
              </a:ext>
            </a:extLst>
          </p:cNvPr>
          <p:cNvSpPr txBox="1"/>
          <p:nvPr/>
        </p:nvSpPr>
        <p:spPr>
          <a:xfrm>
            <a:off x="8713977" y="5238690"/>
            <a:ext cx="3059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Πειραματικά :</a:t>
            </a:r>
          </a:p>
          <a:p>
            <a:r>
              <a:rPr lang="en-GB" dirty="0" err="1"/>
              <a:t>Fp</a:t>
            </a:r>
            <a:r>
              <a:rPr lang="en-GR" dirty="0"/>
              <a:t>=</a:t>
            </a:r>
            <a:r>
              <a:rPr lang="en-GR"/>
              <a:t>470.8 </a:t>
            </a:r>
            <a:r>
              <a:rPr lang="en-US" dirty="0"/>
              <a:t>Hz</a:t>
            </a:r>
            <a:endParaRPr lang="en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96674-D901-38E1-F40B-B05CBBA7BA5D}"/>
              </a:ext>
            </a:extLst>
          </p:cNvPr>
          <p:cNvSpPr txBox="1"/>
          <p:nvPr/>
        </p:nvSpPr>
        <p:spPr>
          <a:xfrm>
            <a:off x="4860319" y="5299111"/>
            <a:ext cx="3059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Θεωρητικά :</a:t>
            </a:r>
          </a:p>
          <a:p>
            <a:r>
              <a:rPr lang="en-GB" dirty="0" err="1"/>
              <a:t>Fp</a:t>
            </a:r>
            <a:r>
              <a:rPr lang="el-GR" dirty="0"/>
              <a:t>=</a:t>
            </a:r>
            <a:r>
              <a:rPr lang="en-GB"/>
              <a:t>490 </a:t>
            </a:r>
            <a:r>
              <a:rPr lang="en-GR"/>
              <a:t>Hz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400878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17C06-DDB5-EA32-C42A-53EE9AAE0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1">
            <a:extLst>
              <a:ext uri="{FF2B5EF4-FFF2-40B4-BE49-F238E27FC236}">
                <a16:creationId xmlns:a16="http://schemas.microsoft.com/office/drawing/2014/main" id="{7B7CA4A5-FC2C-EB14-45F1-69A373D954C4}"/>
              </a:ext>
            </a:extLst>
          </p:cNvPr>
          <p:cNvSpPr txBox="1">
            <a:spLocks/>
          </p:cNvSpPr>
          <p:nvPr/>
        </p:nvSpPr>
        <p:spPr>
          <a:xfrm>
            <a:off x="1339564" y="123408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 τοπολογίες</a:t>
            </a:r>
            <a:r>
              <a:rPr lang="en-US" dirty="0"/>
              <a:t> me</a:t>
            </a:r>
            <a:r>
              <a:rPr lang="el-GR" dirty="0"/>
              <a:t> </a:t>
            </a:r>
            <a:r>
              <a:rPr lang="el-GR" dirty="0" err="1"/>
              <a:t>OpAmp</a:t>
            </a:r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9242E-C158-522E-5675-184305D22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11" name="Straight Connector 20">
            <a:extLst>
              <a:ext uri="{FF2B5EF4-FFF2-40B4-BE49-F238E27FC236}">
                <a16:creationId xmlns:a16="http://schemas.microsoft.com/office/drawing/2014/main" id="{87E2A7CF-873F-1C88-058F-3908C755CE83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Θέση κειμένου 3">
            <a:extLst>
              <a:ext uri="{FF2B5EF4-FFF2-40B4-BE49-F238E27FC236}">
                <a16:creationId xmlns:a16="http://schemas.microsoft.com/office/drawing/2014/main" id="{55B70BE4-A0E0-1E16-68DC-E0F5AE4F0F6A}"/>
              </a:ext>
            </a:extLst>
          </p:cNvPr>
          <p:cNvSpPr txBox="1">
            <a:spLocks/>
          </p:cNvSpPr>
          <p:nvPr/>
        </p:nvSpPr>
        <p:spPr>
          <a:xfrm>
            <a:off x="1742367" y="1101041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Ανάλυση στο πεδίο του χρόνου ενός αναστρέφον </a:t>
            </a:r>
            <a:r>
              <a:rPr lang="en-US" altLang="el-GR" b="1" dirty="0">
                <a:cs typeface="Calibri" panose="020F0502020204030204" pitchFamily="34" charset="0"/>
              </a:rPr>
              <a:t>OpAmp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3A7AE-CC0A-5370-1AE4-93F65E36D7D6}"/>
              </a:ext>
            </a:extLst>
          </p:cNvPr>
          <p:cNvSpPr txBox="1"/>
          <p:nvPr/>
        </p:nvSpPr>
        <p:spPr>
          <a:xfrm>
            <a:off x="1668064" y="513934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R1=</a:t>
            </a:r>
            <a:r>
              <a:rPr lang="en-GB" dirty="0"/>
              <a:t>R2=1 k</a:t>
            </a:r>
            <a:r>
              <a:rPr lang="el-GR" dirty="0"/>
              <a:t>Ω</a:t>
            </a:r>
            <a:endParaRPr lang="en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1C717B-D700-8357-40F5-B4F5E18A3CBE}"/>
              </a:ext>
            </a:extLst>
          </p:cNvPr>
          <p:cNvSpPr txBox="1"/>
          <p:nvPr/>
        </p:nvSpPr>
        <p:spPr>
          <a:xfrm>
            <a:off x="5920531" y="5026412"/>
            <a:ext cx="1629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Freq_in</a:t>
            </a:r>
            <a:r>
              <a:rPr lang="en-GR"/>
              <a:t>=1kHz</a:t>
            </a:r>
            <a:endParaRPr lang="en-GR" dirty="0"/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50651B80-BB28-1836-941C-F89DDDA2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32" y="2361124"/>
            <a:ext cx="4785775" cy="2395936"/>
          </a:xfrm>
          <a:prstGeom prst="rect">
            <a:avLst/>
          </a:prstGeom>
        </p:spPr>
      </p:pic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FA9D582C-8C7C-9C59-1F0E-C09E35B9A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020511"/>
            <a:ext cx="4951413" cy="2891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C190D-1BFF-144B-4AA2-D1583988CD8E}"/>
              </a:ext>
            </a:extLst>
          </p:cNvPr>
          <p:cNvSpPr txBox="1"/>
          <p:nvPr/>
        </p:nvSpPr>
        <p:spPr>
          <a:xfrm>
            <a:off x="3114305" y="5172750"/>
            <a:ext cx="29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Πηγή </a:t>
            </a:r>
            <a:r>
              <a:rPr lang="en-GB" dirty="0"/>
              <a:t>AC </a:t>
            </a:r>
            <a:r>
              <a:rPr lang="el-GR" dirty="0"/>
              <a:t>τάσης:</a:t>
            </a:r>
          </a:p>
          <a:p>
            <a:r>
              <a:rPr lang="en-GB" dirty="0"/>
              <a:t>Vdc=1.65 Volt, magnitude 1Volt </a:t>
            </a:r>
            <a:r>
              <a:rPr lang="el-GR" dirty="0"/>
              <a:t>και πλάτος 1</a:t>
            </a:r>
            <a:r>
              <a:rPr lang="en-GB" dirty="0"/>
              <a:t>m</a:t>
            </a:r>
            <a:r>
              <a:rPr lang="el-GR" dirty="0"/>
              <a:t> </a:t>
            </a:r>
            <a:r>
              <a:rPr lang="en-GB" dirty="0"/>
              <a:t>Volt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33170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F2BE3-D918-840B-25F2-5B011233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1">
            <a:extLst>
              <a:ext uri="{FF2B5EF4-FFF2-40B4-BE49-F238E27FC236}">
                <a16:creationId xmlns:a16="http://schemas.microsoft.com/office/drawing/2014/main" id="{2977A904-D398-5A25-66F5-652147CBBB05}"/>
              </a:ext>
            </a:extLst>
          </p:cNvPr>
          <p:cNvSpPr txBox="1">
            <a:spLocks/>
          </p:cNvSpPr>
          <p:nvPr/>
        </p:nvSpPr>
        <p:spPr>
          <a:xfrm>
            <a:off x="1439480" y="138497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Τοπολογίες</a:t>
            </a:r>
            <a:r>
              <a:rPr lang="en-US" dirty="0"/>
              <a:t> me</a:t>
            </a:r>
            <a:r>
              <a:rPr lang="el-GR" dirty="0"/>
              <a:t> </a:t>
            </a:r>
            <a:r>
              <a:rPr lang="el-GR" dirty="0" err="1"/>
              <a:t>OpAmp</a:t>
            </a:r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5B532-F1CB-D062-5BF6-09CEFE2EE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11" name="Straight Connector 20">
            <a:extLst>
              <a:ext uri="{FF2B5EF4-FFF2-40B4-BE49-F238E27FC236}">
                <a16:creationId xmlns:a16="http://schemas.microsoft.com/office/drawing/2014/main" id="{C28ADA36-4211-A215-689C-6579EE1B9559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40045DC2-C88D-53C1-E2F1-D9AA00C0E675}"/>
              </a:ext>
            </a:extLst>
          </p:cNvPr>
          <p:cNvSpPr txBox="1">
            <a:spLocks/>
          </p:cNvSpPr>
          <p:nvPr/>
        </p:nvSpPr>
        <p:spPr>
          <a:xfrm>
            <a:off x="1742367" y="1101041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Ανάλυση στο πεδίο του χρόνου ενός μη-αναστρέφον</a:t>
            </a:r>
            <a:r>
              <a:rPr lang="en-US" altLang="el-GR" b="1" dirty="0">
                <a:cs typeface="Calibri" panose="020F0502020204030204" pitchFamily="34" charset="0"/>
              </a:rPr>
              <a:t> OpAmp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F67FB-A9CB-1223-AB68-64E14995E723}"/>
              </a:ext>
            </a:extLst>
          </p:cNvPr>
          <p:cNvSpPr txBox="1"/>
          <p:nvPr/>
        </p:nvSpPr>
        <p:spPr>
          <a:xfrm>
            <a:off x="1456230" y="520296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R1=</a:t>
            </a:r>
            <a:r>
              <a:rPr lang="en-GB" dirty="0"/>
              <a:t>R2=1 k</a:t>
            </a:r>
            <a:r>
              <a:rPr lang="el-GR" dirty="0"/>
              <a:t>Ω</a:t>
            </a:r>
            <a:endParaRPr lang="en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43767-D449-F76C-5361-79649DA47AF0}"/>
              </a:ext>
            </a:extLst>
          </p:cNvPr>
          <p:cNvSpPr txBox="1"/>
          <p:nvPr/>
        </p:nvSpPr>
        <p:spPr>
          <a:xfrm>
            <a:off x="5920531" y="5026412"/>
            <a:ext cx="1629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Freq_in</a:t>
            </a:r>
            <a:r>
              <a:rPr lang="en-GR"/>
              <a:t>=1kHz</a:t>
            </a:r>
            <a:endParaRPr lang="en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4FF61E7-F659-122C-884D-7F887DCC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3" y="1865106"/>
            <a:ext cx="4773582" cy="3042168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FA52E70F-4711-F9A7-F5E0-F8AF24B0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75" y="1765794"/>
            <a:ext cx="5493797" cy="3141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3F68C-B6E0-9119-D50B-C3571947C92B}"/>
              </a:ext>
            </a:extLst>
          </p:cNvPr>
          <p:cNvSpPr txBox="1"/>
          <p:nvPr/>
        </p:nvSpPr>
        <p:spPr>
          <a:xfrm>
            <a:off x="3038754" y="5110628"/>
            <a:ext cx="29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Πηγή </a:t>
            </a:r>
            <a:r>
              <a:rPr lang="en-GB" dirty="0"/>
              <a:t>AC </a:t>
            </a:r>
            <a:r>
              <a:rPr lang="el-GR" dirty="0"/>
              <a:t>τάσης:</a:t>
            </a:r>
          </a:p>
          <a:p>
            <a:r>
              <a:rPr lang="en-GB" dirty="0"/>
              <a:t>Vdc=1.65 Volt, magnitude 1Volt </a:t>
            </a:r>
            <a:r>
              <a:rPr lang="el-GR" dirty="0"/>
              <a:t>και πλάτος 1</a:t>
            </a:r>
            <a:r>
              <a:rPr lang="en-GB" dirty="0"/>
              <a:t>m</a:t>
            </a:r>
            <a:r>
              <a:rPr lang="el-GR" dirty="0"/>
              <a:t> </a:t>
            </a:r>
            <a:r>
              <a:rPr lang="en-GB" dirty="0"/>
              <a:t>Volt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10365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A83C5-7AEB-CBFD-8ED4-6DEBAFCC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087D51E2-B94F-9E89-D644-856BCD69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715" y="1649929"/>
            <a:ext cx="5284590" cy="3764329"/>
          </a:xfrm>
          <a:prstGeom prst="rect">
            <a:avLst/>
          </a:prstGeom>
        </p:spPr>
      </p:pic>
      <p:sp>
        <p:nvSpPr>
          <p:cNvPr id="5" name="Τίτλος 1">
            <a:extLst>
              <a:ext uri="{FF2B5EF4-FFF2-40B4-BE49-F238E27FC236}">
                <a16:creationId xmlns:a16="http://schemas.microsoft.com/office/drawing/2014/main" id="{A0437C97-8A69-E729-D73B-638308A98EF3}"/>
              </a:ext>
            </a:extLst>
          </p:cNvPr>
          <p:cNvSpPr txBox="1">
            <a:spLocks/>
          </p:cNvSpPr>
          <p:nvPr/>
        </p:nvSpPr>
        <p:spPr>
          <a:xfrm>
            <a:off x="1379108" y="15084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Τοπολογίες</a:t>
            </a:r>
            <a:r>
              <a:rPr lang="en-US" dirty="0"/>
              <a:t> me</a:t>
            </a:r>
            <a:r>
              <a:rPr lang="el-GR" dirty="0"/>
              <a:t> </a:t>
            </a:r>
            <a:r>
              <a:rPr lang="el-GR" dirty="0" err="1"/>
              <a:t>OpAmp</a:t>
            </a:r>
            <a:endParaRPr lang="el-G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CC5DC-AD76-1D42-259E-B7A906645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7" name="Straight Connector 20">
            <a:extLst>
              <a:ext uri="{FF2B5EF4-FFF2-40B4-BE49-F238E27FC236}">
                <a16:creationId xmlns:a16="http://schemas.microsoft.com/office/drawing/2014/main" id="{96DC2A64-FACB-BBFB-FC79-1F6E961A1076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Θέση κειμένου 3">
            <a:extLst>
              <a:ext uri="{FF2B5EF4-FFF2-40B4-BE49-F238E27FC236}">
                <a16:creationId xmlns:a16="http://schemas.microsoft.com/office/drawing/2014/main" id="{E33C6544-9750-15C8-6F0B-F894E32C10FA}"/>
              </a:ext>
            </a:extLst>
          </p:cNvPr>
          <p:cNvSpPr txBox="1">
            <a:spLocks/>
          </p:cNvSpPr>
          <p:nvPr/>
        </p:nvSpPr>
        <p:spPr>
          <a:xfrm>
            <a:off x="1742365" y="956206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 χαμηλοπερατού φίλτρου 1</a:t>
            </a:r>
            <a:r>
              <a:rPr lang="el-GR" altLang="el-GR" b="1" baseline="30000" dirty="0">
                <a:cs typeface="Calibri" panose="020F0502020204030204" pitchFamily="34" charset="0"/>
              </a:rPr>
              <a:t>ης</a:t>
            </a:r>
            <a:r>
              <a:rPr lang="el-GR" altLang="el-GR" b="1" dirty="0">
                <a:cs typeface="Calibri" panose="020F0502020204030204" pitchFamily="34" charset="0"/>
              </a:rPr>
              <a:t> τάξης</a:t>
            </a:r>
            <a:endParaRPr lang="en-US" altLang="el-GR" b="1" dirty="0"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8939D-9586-851C-542C-E4D6D452A07B}"/>
              </a:ext>
            </a:extLst>
          </p:cNvPr>
          <p:cNvSpPr txBox="1"/>
          <p:nvPr/>
        </p:nvSpPr>
        <p:spPr>
          <a:xfrm>
            <a:off x="1258349" y="5485476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R</a:t>
            </a:r>
            <a:r>
              <a:rPr lang="en-GB" dirty="0"/>
              <a:t>1</a:t>
            </a:r>
            <a:r>
              <a:rPr lang="en-GR" dirty="0"/>
              <a:t>=</a:t>
            </a:r>
            <a:r>
              <a:rPr lang="en-GB" dirty="0"/>
              <a:t>R2= 600 k</a:t>
            </a:r>
            <a:r>
              <a:rPr lang="el-GR" dirty="0"/>
              <a:t>Ω</a:t>
            </a:r>
            <a:endParaRPr lang="en-GR" dirty="0"/>
          </a:p>
          <a:p>
            <a:r>
              <a:rPr lang="en-GR" dirty="0"/>
              <a:t>C=</a:t>
            </a:r>
            <a:r>
              <a:rPr lang="el-GR" dirty="0"/>
              <a:t> 256 </a:t>
            </a:r>
            <a:r>
              <a:rPr lang="en-GB" dirty="0"/>
              <a:t>pF</a:t>
            </a:r>
            <a:endParaRPr lang="en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2E4E7-402C-AB97-9CFF-D80CD1EBB4C5}"/>
              </a:ext>
            </a:extLst>
          </p:cNvPr>
          <p:cNvSpPr txBox="1"/>
          <p:nvPr/>
        </p:nvSpPr>
        <p:spPr>
          <a:xfrm>
            <a:off x="6392182" y="5533809"/>
            <a:ext cx="3059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Θεωρητικά :</a:t>
            </a:r>
          </a:p>
          <a:p>
            <a:r>
              <a:rPr lang="en-GB" dirty="0"/>
              <a:t>F</a:t>
            </a:r>
            <a:r>
              <a:rPr lang="en-GR" dirty="0"/>
              <a:t>o</a:t>
            </a:r>
            <a:r>
              <a:rPr lang="el-GR" dirty="0"/>
              <a:t>=1</a:t>
            </a:r>
            <a:r>
              <a:rPr lang="en-GB" dirty="0"/>
              <a:t>k</a:t>
            </a:r>
            <a:r>
              <a:rPr lang="en-GR" dirty="0"/>
              <a:t>Hz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08E7929-0361-303E-F3DB-7EA4C77C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23" y="1619254"/>
            <a:ext cx="4871126" cy="3517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8BBA96-F05C-4E61-B21D-68949DB2CDF3}"/>
              </a:ext>
            </a:extLst>
          </p:cNvPr>
          <p:cNvSpPr txBox="1"/>
          <p:nvPr/>
        </p:nvSpPr>
        <p:spPr>
          <a:xfrm>
            <a:off x="3084022" y="5271708"/>
            <a:ext cx="29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Πηγή </a:t>
            </a:r>
            <a:r>
              <a:rPr lang="en-GB" dirty="0"/>
              <a:t>AC </a:t>
            </a:r>
            <a:r>
              <a:rPr lang="el-GR" dirty="0"/>
              <a:t>τάσης:</a:t>
            </a:r>
          </a:p>
          <a:p>
            <a:r>
              <a:rPr lang="en-GB" dirty="0"/>
              <a:t>Vdc=1.65 Volt, magnitude 1Volt </a:t>
            </a:r>
            <a:r>
              <a:rPr lang="el-GR" dirty="0"/>
              <a:t>και πλάτος 1</a:t>
            </a:r>
            <a:r>
              <a:rPr lang="en-GB" dirty="0"/>
              <a:t>m</a:t>
            </a:r>
            <a:r>
              <a:rPr lang="el-GR" dirty="0"/>
              <a:t> </a:t>
            </a:r>
            <a:r>
              <a:rPr lang="en-GB" dirty="0"/>
              <a:t>Volt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4B46D-FDFC-7A7B-3152-AAA294D2E5CA}"/>
              </a:ext>
            </a:extLst>
          </p:cNvPr>
          <p:cNvSpPr txBox="1"/>
          <p:nvPr/>
        </p:nvSpPr>
        <p:spPr>
          <a:xfrm>
            <a:off x="8290669" y="5519763"/>
            <a:ext cx="3059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Πειραματικά :</a:t>
            </a:r>
          </a:p>
          <a:p>
            <a:r>
              <a:rPr lang="en-GB" dirty="0"/>
              <a:t>F</a:t>
            </a:r>
            <a:r>
              <a:rPr lang="en-GR" dirty="0"/>
              <a:t>o=993Hz</a:t>
            </a:r>
          </a:p>
        </p:txBody>
      </p:sp>
    </p:spTree>
    <p:extLst>
      <p:ext uri="{BB962C8B-B14F-4D97-AF65-F5344CB8AC3E}">
        <p14:creationId xmlns:p14="http://schemas.microsoft.com/office/powerpoint/2010/main" val="306030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0C349-99AF-89AC-DA34-5F05D238F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AE6AE9-9CD0-2B90-B754-28B617051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7" name="Straight Connector 20">
            <a:extLst>
              <a:ext uri="{FF2B5EF4-FFF2-40B4-BE49-F238E27FC236}">
                <a16:creationId xmlns:a16="http://schemas.microsoft.com/office/drawing/2014/main" id="{203BFA9B-4962-E2EA-3309-A7181C425EEB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Θέση κειμένου 3">
            <a:extLst>
              <a:ext uri="{FF2B5EF4-FFF2-40B4-BE49-F238E27FC236}">
                <a16:creationId xmlns:a16="http://schemas.microsoft.com/office/drawing/2014/main" id="{E36810F6-D0F2-D593-EF75-2D2AAAC0CD64}"/>
              </a:ext>
            </a:extLst>
          </p:cNvPr>
          <p:cNvSpPr txBox="1">
            <a:spLocks/>
          </p:cNvSpPr>
          <p:nvPr/>
        </p:nvSpPr>
        <p:spPr>
          <a:xfrm>
            <a:off x="1742367" y="1101041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 υψιπερατού φίλτρου 1ης τάξης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2448E-D3E8-40D3-2D16-C2CFB36C485B}"/>
              </a:ext>
            </a:extLst>
          </p:cNvPr>
          <p:cNvSpPr txBox="1"/>
          <p:nvPr/>
        </p:nvSpPr>
        <p:spPr>
          <a:xfrm>
            <a:off x="1141409" y="5433793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R1=R2= 600 k</a:t>
            </a:r>
            <a:r>
              <a:rPr lang="el-GR" dirty="0"/>
              <a:t>Ω</a:t>
            </a:r>
          </a:p>
          <a:p>
            <a:r>
              <a:rPr lang="en-GR" dirty="0"/>
              <a:t>C=</a:t>
            </a:r>
            <a:r>
              <a:rPr lang="en-GB" dirty="0"/>
              <a:t> 256 pF</a:t>
            </a:r>
            <a:endParaRPr lang="en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669DB58-E31D-A03C-85B3-24C70603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09" y="1891323"/>
            <a:ext cx="4279763" cy="317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4E19DC-28EE-ACD6-9A21-DC6CC209DF20}"/>
              </a:ext>
            </a:extLst>
          </p:cNvPr>
          <p:cNvSpPr txBox="1"/>
          <p:nvPr/>
        </p:nvSpPr>
        <p:spPr>
          <a:xfrm>
            <a:off x="3084022" y="5271708"/>
            <a:ext cx="29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Πηγή </a:t>
            </a:r>
            <a:r>
              <a:rPr lang="en-GB" dirty="0"/>
              <a:t>AC </a:t>
            </a:r>
            <a:r>
              <a:rPr lang="el-GR" dirty="0"/>
              <a:t>τάσης:</a:t>
            </a:r>
          </a:p>
          <a:p>
            <a:r>
              <a:rPr lang="en-GB" dirty="0"/>
              <a:t>Vdc=1.65 Volt, magnitude 1Volt </a:t>
            </a:r>
            <a:r>
              <a:rPr lang="el-GR" dirty="0"/>
              <a:t>και πλάτος 1</a:t>
            </a:r>
            <a:r>
              <a:rPr lang="en-GB" dirty="0"/>
              <a:t>m</a:t>
            </a:r>
            <a:r>
              <a:rPr lang="el-GR" dirty="0"/>
              <a:t> </a:t>
            </a:r>
            <a:r>
              <a:rPr lang="en-GB" dirty="0"/>
              <a:t>Volt</a:t>
            </a:r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FA83-98CF-6135-1D36-2D23C2AA7D8F}"/>
              </a:ext>
            </a:extLst>
          </p:cNvPr>
          <p:cNvSpPr txBox="1"/>
          <p:nvPr/>
        </p:nvSpPr>
        <p:spPr>
          <a:xfrm>
            <a:off x="6314177" y="5445950"/>
            <a:ext cx="3059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Θεωρητικά :</a:t>
            </a:r>
          </a:p>
          <a:p>
            <a:r>
              <a:rPr lang="en-GB" dirty="0"/>
              <a:t>F</a:t>
            </a:r>
            <a:r>
              <a:rPr lang="en-GR" dirty="0"/>
              <a:t>o</a:t>
            </a:r>
            <a:r>
              <a:rPr lang="el-GR" dirty="0"/>
              <a:t>=1</a:t>
            </a:r>
            <a:r>
              <a:rPr lang="en-GB" dirty="0"/>
              <a:t>k</a:t>
            </a:r>
            <a:r>
              <a:rPr lang="en-GR" dirty="0"/>
              <a:t>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C53AC-0306-0BB7-6686-AACDC6D72941}"/>
              </a:ext>
            </a:extLst>
          </p:cNvPr>
          <p:cNvSpPr txBox="1"/>
          <p:nvPr/>
        </p:nvSpPr>
        <p:spPr>
          <a:xfrm>
            <a:off x="8136760" y="5445951"/>
            <a:ext cx="3059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 err="1"/>
              <a:t>Πειραματικα</a:t>
            </a:r>
            <a:r>
              <a:rPr lang="el-GR" dirty="0"/>
              <a:t> :</a:t>
            </a:r>
          </a:p>
          <a:p>
            <a:r>
              <a:rPr lang="en-GB" dirty="0"/>
              <a:t>F</a:t>
            </a:r>
            <a:r>
              <a:rPr lang="en-GR" dirty="0"/>
              <a:t>o=</a:t>
            </a:r>
            <a:r>
              <a:rPr lang="el-GR" dirty="0"/>
              <a:t>1.02 </a:t>
            </a:r>
            <a:r>
              <a:rPr lang="en-GB" dirty="0"/>
              <a:t>kHz</a:t>
            </a:r>
            <a:endParaRPr lang="en-GR" dirty="0"/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B3127EE3-39C3-BD5A-F8D1-F39F4110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287" y="1733607"/>
            <a:ext cx="4635009" cy="3684756"/>
          </a:xfrm>
          <a:prstGeom prst="rect">
            <a:avLst/>
          </a:prstGeom>
        </p:spPr>
      </p:pic>
      <p:sp>
        <p:nvSpPr>
          <p:cNvPr id="3" name="Τίτλος 1">
            <a:extLst>
              <a:ext uri="{FF2B5EF4-FFF2-40B4-BE49-F238E27FC236}">
                <a16:creationId xmlns:a16="http://schemas.microsoft.com/office/drawing/2014/main" id="{D7A398A3-9A8A-A82E-6C29-E1F86177555B}"/>
              </a:ext>
            </a:extLst>
          </p:cNvPr>
          <p:cNvSpPr txBox="1">
            <a:spLocks/>
          </p:cNvSpPr>
          <p:nvPr/>
        </p:nvSpPr>
        <p:spPr>
          <a:xfrm>
            <a:off x="1379108" y="15084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Τοπολογίες</a:t>
            </a:r>
            <a:r>
              <a:rPr lang="en-US" dirty="0"/>
              <a:t> me</a:t>
            </a:r>
            <a:r>
              <a:rPr lang="el-GR" dirty="0"/>
              <a:t> </a:t>
            </a:r>
            <a:r>
              <a:rPr lang="el-GR" dirty="0" err="1"/>
              <a:t>OpAmp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3904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9AE3-2652-57FC-6FC0-ED54AD96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97489D7B-F07D-273D-B9CC-002249C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743" y="1970860"/>
            <a:ext cx="3722599" cy="2764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484ECD-7B12-AFF6-AAD7-AA09970CB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BC4C9316-14DC-33DE-275F-66ABC6D588A1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Θέση κειμένου 3">
            <a:extLst>
              <a:ext uri="{FF2B5EF4-FFF2-40B4-BE49-F238E27FC236}">
                <a16:creationId xmlns:a16="http://schemas.microsoft.com/office/drawing/2014/main" id="{988AF3E5-7A11-E539-B7AB-99A8DEC62920}"/>
              </a:ext>
            </a:extLst>
          </p:cNvPr>
          <p:cNvSpPr txBox="1">
            <a:spLocks/>
          </p:cNvSpPr>
          <p:nvPr/>
        </p:nvSpPr>
        <p:spPr>
          <a:xfrm>
            <a:off x="1742367" y="1101041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 χαμηλοπερατού φίλτρου 2ης τάξης   </a:t>
            </a:r>
            <a:endParaRPr lang="en-US" altLang="el-GR" b="1" dirty="0"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7BC40-9F7C-6716-E2C5-139C73CEFD57}"/>
              </a:ext>
            </a:extLst>
          </p:cNvPr>
          <p:cNvSpPr txBox="1"/>
          <p:nvPr/>
        </p:nvSpPr>
        <p:spPr>
          <a:xfrm>
            <a:off x="2168847" y="4479330"/>
            <a:ext cx="2955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R1= 15.9 kΩ, R2= 15.9 kΩ, C1= 100 nF και C2= 100 nF</a:t>
            </a:r>
            <a:endParaRPr lang="en-GR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06D1CEB8-3F22-B048-981F-77692FED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84" y="1860397"/>
            <a:ext cx="3773751" cy="2670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B0661-E876-3EC8-BC13-C56737CE56B6}"/>
              </a:ext>
            </a:extLst>
          </p:cNvPr>
          <p:cNvSpPr txBox="1"/>
          <p:nvPr/>
        </p:nvSpPr>
        <p:spPr>
          <a:xfrm>
            <a:off x="2168847" y="5125661"/>
            <a:ext cx="29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Πηγή </a:t>
            </a:r>
            <a:r>
              <a:rPr lang="en-GB" dirty="0"/>
              <a:t>AC </a:t>
            </a:r>
            <a:r>
              <a:rPr lang="el-GR" dirty="0"/>
              <a:t>τάσης:</a:t>
            </a:r>
          </a:p>
          <a:p>
            <a:r>
              <a:rPr lang="en-GB" dirty="0"/>
              <a:t>Vdc=1.65 Volt, magnitude 1Volt </a:t>
            </a:r>
            <a:r>
              <a:rPr lang="el-GR" dirty="0"/>
              <a:t>και πλάτος 1</a:t>
            </a:r>
            <a:r>
              <a:rPr lang="en-GB" dirty="0"/>
              <a:t>m</a:t>
            </a:r>
            <a:r>
              <a:rPr lang="el-GR" dirty="0"/>
              <a:t> </a:t>
            </a:r>
            <a:r>
              <a:rPr lang="en-GB" dirty="0"/>
              <a:t>Volt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C779A8-26F5-FF48-E8E8-57FFD750609A}"/>
              </a:ext>
            </a:extLst>
          </p:cNvPr>
          <p:cNvSpPr txBox="1"/>
          <p:nvPr/>
        </p:nvSpPr>
        <p:spPr>
          <a:xfrm>
            <a:off x="8493335" y="5055897"/>
            <a:ext cx="3059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Πειραματικές :</a:t>
            </a:r>
          </a:p>
          <a:p>
            <a:r>
              <a:rPr lang="en-GB" dirty="0"/>
              <a:t>F</a:t>
            </a:r>
            <a:r>
              <a:rPr lang="en-GR" dirty="0"/>
              <a:t>o=</a:t>
            </a:r>
            <a:r>
              <a:rPr lang="el-GR" dirty="0"/>
              <a:t>100.628 </a:t>
            </a:r>
            <a:r>
              <a:rPr lang="en-GB" dirty="0"/>
              <a:t>Hz</a:t>
            </a:r>
            <a:endParaRPr lang="el-GR" dirty="0"/>
          </a:p>
          <a:p>
            <a:r>
              <a:rPr lang="en-GB" dirty="0"/>
              <a:t>Q=0.5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10E53-A2DA-7165-03B1-A0110E488000}"/>
              </a:ext>
            </a:extLst>
          </p:cNvPr>
          <p:cNvSpPr txBox="1"/>
          <p:nvPr/>
        </p:nvSpPr>
        <p:spPr>
          <a:xfrm>
            <a:off x="6452150" y="5055897"/>
            <a:ext cx="3059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Θεωρητικά :</a:t>
            </a:r>
          </a:p>
          <a:p>
            <a:r>
              <a:rPr lang="en-GB" dirty="0"/>
              <a:t>F</a:t>
            </a:r>
            <a:r>
              <a:rPr lang="en-GR" dirty="0"/>
              <a:t>o=</a:t>
            </a:r>
            <a:r>
              <a:rPr lang="el-GR" dirty="0"/>
              <a:t>100</a:t>
            </a:r>
            <a:r>
              <a:rPr lang="en-GB" dirty="0"/>
              <a:t>.1</a:t>
            </a:r>
            <a:r>
              <a:rPr lang="el-GR" dirty="0"/>
              <a:t> </a:t>
            </a:r>
            <a:r>
              <a:rPr lang="en-GB" dirty="0"/>
              <a:t>Hz</a:t>
            </a:r>
            <a:endParaRPr lang="el-GR" dirty="0"/>
          </a:p>
          <a:p>
            <a:r>
              <a:rPr lang="en-GB" dirty="0"/>
              <a:t>Q=0.5</a:t>
            </a:r>
            <a:endParaRPr lang="en-GR" dirty="0"/>
          </a:p>
        </p:txBody>
      </p:sp>
      <p:sp>
        <p:nvSpPr>
          <p:cNvPr id="4" name="Τίτλος 1">
            <a:extLst>
              <a:ext uri="{FF2B5EF4-FFF2-40B4-BE49-F238E27FC236}">
                <a16:creationId xmlns:a16="http://schemas.microsoft.com/office/drawing/2014/main" id="{0480D5F7-A910-B022-F094-E30F4A241535}"/>
              </a:ext>
            </a:extLst>
          </p:cNvPr>
          <p:cNvSpPr txBox="1">
            <a:spLocks/>
          </p:cNvSpPr>
          <p:nvPr/>
        </p:nvSpPr>
        <p:spPr>
          <a:xfrm>
            <a:off x="1379108" y="15084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Τοπολογίες</a:t>
            </a:r>
            <a:r>
              <a:rPr lang="en-US" dirty="0"/>
              <a:t> me</a:t>
            </a:r>
            <a:r>
              <a:rPr lang="el-GR" dirty="0"/>
              <a:t> </a:t>
            </a:r>
            <a:r>
              <a:rPr lang="el-GR" dirty="0" err="1"/>
              <a:t>OpAmp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171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1AEA3-5938-CF55-B37A-272D1BEF3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D647408B-E0CA-0FDD-05D0-0FA1B1E4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422" y="2122481"/>
            <a:ext cx="3722599" cy="2613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C3986C-05B8-C822-33ED-819098FF0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28818148-96EE-6071-179D-6EEF6DE203AB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Θέση κειμένου 3">
            <a:extLst>
              <a:ext uri="{FF2B5EF4-FFF2-40B4-BE49-F238E27FC236}">
                <a16:creationId xmlns:a16="http://schemas.microsoft.com/office/drawing/2014/main" id="{D8BBAB0E-7610-9934-2FC0-3036520A5958}"/>
              </a:ext>
            </a:extLst>
          </p:cNvPr>
          <p:cNvSpPr txBox="1">
            <a:spLocks/>
          </p:cNvSpPr>
          <p:nvPr/>
        </p:nvSpPr>
        <p:spPr>
          <a:xfrm>
            <a:off x="1742367" y="1101041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 υψιπερατού φίλτρου 2ης τάξης   </a:t>
            </a:r>
            <a:endParaRPr lang="en-US" altLang="el-GR" b="1" dirty="0"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48C92-DD21-4AB7-A666-21BA323D235A}"/>
              </a:ext>
            </a:extLst>
          </p:cNvPr>
          <p:cNvSpPr txBox="1"/>
          <p:nvPr/>
        </p:nvSpPr>
        <p:spPr>
          <a:xfrm>
            <a:off x="2114527" y="4643235"/>
            <a:ext cx="2955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R1= 15.9 kΩ, R2= 15.9 kΩ, C1= 100 nF και C2= 100 nF.</a:t>
            </a:r>
            <a:endParaRPr lang="en-GR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8D461AB8-9CA6-FCFF-EFD3-4211ADB0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605" y="1814446"/>
            <a:ext cx="3938357" cy="2828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A0AD1-8EF7-533D-C27E-0A894492E884}"/>
              </a:ext>
            </a:extLst>
          </p:cNvPr>
          <p:cNvSpPr txBox="1"/>
          <p:nvPr/>
        </p:nvSpPr>
        <p:spPr>
          <a:xfrm>
            <a:off x="2114527" y="5272307"/>
            <a:ext cx="29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Πηγή </a:t>
            </a:r>
            <a:r>
              <a:rPr lang="en-GB" dirty="0"/>
              <a:t>AC </a:t>
            </a:r>
            <a:r>
              <a:rPr lang="el-GR" dirty="0"/>
              <a:t>τάσης:</a:t>
            </a:r>
          </a:p>
          <a:p>
            <a:r>
              <a:rPr lang="en-GB" dirty="0"/>
              <a:t>Vdc=1.65 Volt, magnitude 1Volt </a:t>
            </a:r>
            <a:r>
              <a:rPr lang="el-GR" dirty="0"/>
              <a:t>και πλάτος 1</a:t>
            </a:r>
            <a:r>
              <a:rPr lang="en-GB" dirty="0"/>
              <a:t>m</a:t>
            </a:r>
            <a:r>
              <a:rPr lang="el-GR" dirty="0"/>
              <a:t> </a:t>
            </a:r>
            <a:r>
              <a:rPr lang="en-GB" dirty="0"/>
              <a:t>Volt</a:t>
            </a:r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CBAD5-5992-98AF-2557-598E61B2F002}"/>
              </a:ext>
            </a:extLst>
          </p:cNvPr>
          <p:cNvSpPr txBox="1"/>
          <p:nvPr/>
        </p:nvSpPr>
        <p:spPr>
          <a:xfrm>
            <a:off x="8427309" y="5024750"/>
            <a:ext cx="3059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Πειραματικά :</a:t>
            </a:r>
          </a:p>
          <a:p>
            <a:r>
              <a:rPr lang="en-GB" dirty="0"/>
              <a:t>F</a:t>
            </a:r>
            <a:r>
              <a:rPr lang="en-GR" dirty="0"/>
              <a:t>o=</a:t>
            </a:r>
            <a:r>
              <a:rPr lang="el-GR" dirty="0"/>
              <a:t>100 </a:t>
            </a:r>
            <a:r>
              <a:rPr lang="en-GB" dirty="0"/>
              <a:t>Hz</a:t>
            </a:r>
            <a:endParaRPr lang="el-GR" dirty="0"/>
          </a:p>
          <a:p>
            <a:r>
              <a:rPr lang="en-GB" dirty="0"/>
              <a:t>Q=0.5</a:t>
            </a:r>
            <a:endParaRPr lang="en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37DFB-FB34-FFBF-A822-B3DD4DF798EE}"/>
              </a:ext>
            </a:extLst>
          </p:cNvPr>
          <p:cNvSpPr txBox="1"/>
          <p:nvPr/>
        </p:nvSpPr>
        <p:spPr>
          <a:xfrm>
            <a:off x="6651422" y="5024750"/>
            <a:ext cx="3059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Θεωρητικά :</a:t>
            </a:r>
          </a:p>
          <a:p>
            <a:r>
              <a:rPr lang="en-GB" dirty="0"/>
              <a:t>F</a:t>
            </a:r>
            <a:r>
              <a:rPr lang="en-GR" dirty="0"/>
              <a:t>o=</a:t>
            </a:r>
            <a:r>
              <a:rPr lang="el-GR" dirty="0"/>
              <a:t>100</a:t>
            </a:r>
            <a:r>
              <a:rPr lang="en-GB" dirty="0"/>
              <a:t>.1</a:t>
            </a:r>
            <a:r>
              <a:rPr lang="el-GR" dirty="0"/>
              <a:t> </a:t>
            </a:r>
            <a:r>
              <a:rPr lang="en-GB" dirty="0"/>
              <a:t>Hz</a:t>
            </a:r>
            <a:endParaRPr lang="el-GR" dirty="0"/>
          </a:p>
          <a:p>
            <a:r>
              <a:rPr lang="en-GB" dirty="0"/>
              <a:t>Q=0.5</a:t>
            </a:r>
            <a:endParaRPr lang="en-GR" dirty="0"/>
          </a:p>
        </p:txBody>
      </p:sp>
      <p:sp>
        <p:nvSpPr>
          <p:cNvPr id="4" name="Τίτλος 1">
            <a:extLst>
              <a:ext uri="{FF2B5EF4-FFF2-40B4-BE49-F238E27FC236}">
                <a16:creationId xmlns:a16="http://schemas.microsoft.com/office/drawing/2014/main" id="{A0BF81A8-7BD2-98A3-7B06-3F6C0E71579E}"/>
              </a:ext>
            </a:extLst>
          </p:cNvPr>
          <p:cNvSpPr txBox="1">
            <a:spLocks/>
          </p:cNvSpPr>
          <p:nvPr/>
        </p:nvSpPr>
        <p:spPr>
          <a:xfrm>
            <a:off x="1379108" y="15084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Τοπολογίες</a:t>
            </a:r>
            <a:r>
              <a:rPr lang="en-US" dirty="0"/>
              <a:t> me</a:t>
            </a:r>
            <a:r>
              <a:rPr lang="el-GR" dirty="0"/>
              <a:t> </a:t>
            </a:r>
            <a:r>
              <a:rPr lang="el-GR" dirty="0" err="1"/>
              <a:t>OpAmp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8125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Ομάδα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Ορθογώνιο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l-GR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Εικόνα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Εικόνα 3" descr="κοντινό πλάνο πλακέτας κυκλώματος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Ομάδα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Ορθογώνιο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0" name="Ελεύθερη σχεδίαση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1" name="Ελεύθερη σχεδίαση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2" name="Ορθογώνιο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3" name="Ελεύθερη σχεδίαση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4" name="Ελεύθερη σχεδίαση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5" name="Ελεύθερη σχεδίαση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6" name="Ελεύθερη σχεδίαση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7" name="Ελεύθερη σχεδίαση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8" name="Ελεύθερη σχεδίαση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9" name="Ελεύθερη σχεδίαση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0" name="Ελεύθερη σχεδίαση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1" name="Ελεύθερη σχεδίαση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2" name="Ελεύθερη σχεδίαση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3" name="Ελεύθερη σχεδίαση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4" name="Ελεύθερη σχεδίαση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5" name="Ελεύθερη σχεδίαση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6" name="Ελεύθερη σχεδίαση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7" name="Ελεύθερη σχεδίαση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8" name="Ελεύθερη σχεδίαση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9" name="Ελεύθερη σχεδίαση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0" name="Ελεύθερη σχεδίαση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1" name="Ελεύθερη σχεδίαση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2" name="Ελεύθερη σχεδίαση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3" name="Ελεύθερη σχεδίαση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4" name="Ελεύθερη σχεδίαση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5" name="Ελεύθερη σχεδίαση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6" name="Ελεύθερη σχεδίαση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7" name="Ορθογώνιο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8" name="Ελεύθερη σχεδίαση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9" name="Ελεύθερη σχεδίαση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0" name="Ελεύθερη σχεδίαση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1" name="Ελεύθερη σχεδίαση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2" name="Ελεύθερη σχεδίαση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3" name="Ελεύθερη σχεδίαση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4" name="Ελεύθερη σχεδίαση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5" name="Ελεύθερη σχεδίαση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6" name="Ελεύθερη σχεδίαση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7" name="Ελεύθερη σχεδίαση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8" name="Ελεύθερη σχεδίαση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9" name="Ορθογώνιο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0" name="Ελεύθερη σχεδίαση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1" name="Ελεύθερη σχεδίαση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2" name="Ελεύθερη σχεδίαση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3" name="Ελεύθερη σχεδίαση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4" name="Ελεύθερη σχεδίαση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5" name="Ελεύθερη σχεδίαση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6" name="Ελεύθερη σχεδίαση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7" name="Ελεύθερη σχεδίαση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8" name="Ελεύθερη σχεδίαση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9" name="Ελεύθερη σχεδίαση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30" name="Ελεύθερη σχεδίαση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31" name="Ελεύθερη σχεδίαση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32" name="Ελεύθερη σχεδίαση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9"/>
            <a:ext cx="2765837" cy="945170"/>
          </a:xfrm>
        </p:spPr>
        <p:txBody>
          <a:bodyPr rtlCol="0">
            <a:normAutofit/>
          </a:bodyPr>
          <a:lstStyle/>
          <a:p>
            <a:pPr rtl="0"/>
            <a:r>
              <a:rPr lang="el-GR" sz="3200" noProof="1"/>
              <a:t>Περιεχόμενα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395" y="1744663"/>
            <a:ext cx="3084892" cy="3541714"/>
          </a:xfrm>
        </p:spPr>
        <p:txBody>
          <a:bodyPr rtlCol="0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l-GR" sz="1600" dirty="0">
                <a:hlinkClick r:id="rId6" action="ppaction://hlinksldjump"/>
              </a:rPr>
              <a:t>ΒΑΣΙΚΕΣ ΑΡΧΕΣ</a:t>
            </a:r>
            <a:endParaRPr lang="el-GR" sz="1600" dirty="0"/>
          </a:p>
          <a:p>
            <a:pPr>
              <a:lnSpc>
                <a:spcPct val="110000"/>
              </a:lnSpc>
            </a:pPr>
            <a:r>
              <a:rPr lang="en-GB" sz="1600" noProof="1">
                <a:hlinkClick r:id="rId7" action="ppaction://hlinksldjump"/>
              </a:rPr>
              <a:t>FORMANT </a:t>
            </a:r>
            <a:r>
              <a:rPr lang="el-GR" sz="1600" noProof="1">
                <a:hlinkClick r:id="rId7" action="ppaction://hlinksldjump"/>
              </a:rPr>
              <a:t>ΦΊΛΤΡΑ</a:t>
            </a:r>
            <a:endParaRPr lang="el-GR" sz="1600" noProof="1"/>
          </a:p>
          <a:p>
            <a:pPr>
              <a:lnSpc>
                <a:spcPct val="110000"/>
              </a:lnSpc>
            </a:pPr>
            <a:r>
              <a:rPr lang="el-GR" sz="1600" noProof="1">
                <a:hlinkClick r:id="rId8" action="ppaction://hlinksldjump"/>
              </a:rPr>
              <a:t>ΣΧΕΔΊΑΣΗ </a:t>
            </a:r>
            <a:r>
              <a:rPr lang="en-GB" sz="1600" noProof="1">
                <a:hlinkClick r:id="rId8" action="ppaction://hlinksldjump"/>
              </a:rPr>
              <a:t>OPAMP</a:t>
            </a:r>
            <a:endParaRPr lang="en-GB" sz="1600" noProof="1"/>
          </a:p>
          <a:p>
            <a:pPr>
              <a:lnSpc>
                <a:spcPct val="110000"/>
              </a:lnSpc>
            </a:pPr>
            <a:r>
              <a:rPr lang="el-GR" sz="1600" noProof="1">
                <a:hlinkClick r:id="rId9" action="ppaction://hlinksldjump"/>
              </a:rPr>
              <a:t>ΤΟΠΟΛΟΓΊΕΣ</a:t>
            </a:r>
            <a:r>
              <a:rPr lang="en-US" sz="1600" noProof="1">
                <a:hlinkClick r:id="rId9" action="ppaction://hlinksldjump"/>
              </a:rPr>
              <a:t> </a:t>
            </a:r>
            <a:r>
              <a:rPr lang="el-GR" sz="1600" noProof="1">
                <a:hlinkClick r:id="rId9" action="ppaction://hlinksldjump"/>
              </a:rPr>
              <a:t>ΜΕ </a:t>
            </a:r>
            <a:r>
              <a:rPr lang="en-GB" sz="1600" noProof="1">
                <a:hlinkClick r:id="rId9" action="ppaction://hlinksldjump"/>
              </a:rPr>
              <a:t>OPAMP</a:t>
            </a:r>
            <a:endParaRPr lang="el-GR" sz="1600" noProof="1"/>
          </a:p>
          <a:p>
            <a:pPr>
              <a:lnSpc>
                <a:spcPct val="110000"/>
              </a:lnSpc>
            </a:pPr>
            <a:r>
              <a:rPr lang="el-GR" sz="1600" noProof="1">
                <a:hlinkClick r:id="rId10" action="ppaction://hlinksldjump"/>
              </a:rPr>
              <a:t>ΚΑΘΡΕΦΤΕΣ ΡΕΥΜΑΤΟΣ</a:t>
            </a:r>
            <a:endParaRPr lang="el-GR" sz="1600" noProof="1"/>
          </a:p>
          <a:p>
            <a:pPr>
              <a:lnSpc>
                <a:spcPct val="110000"/>
              </a:lnSpc>
            </a:pPr>
            <a:r>
              <a:rPr lang="el-GR" sz="1600" dirty="0">
                <a:hlinkClick r:id="rId11" action="ppaction://hlinksldjump"/>
              </a:rPr>
              <a:t>ΦΊΛΤΡΑ </a:t>
            </a:r>
            <a:r>
              <a:rPr lang="en-US" sz="1600" dirty="0">
                <a:hlinkClick r:id="rId11" action="ppaction://hlinksldjump"/>
              </a:rPr>
              <a:t>FOLLOW THE LEADER FEEDBACK </a:t>
            </a:r>
            <a:r>
              <a:rPr lang="el-GR" sz="1600" dirty="0">
                <a:hlinkClick r:id="rId11" action="ppaction://hlinksldjump"/>
              </a:rPr>
              <a:t>(</a:t>
            </a:r>
            <a:r>
              <a:rPr lang="en-US" sz="1600" dirty="0">
                <a:hlinkClick r:id="rId11" action="ppaction://hlinksldjump"/>
              </a:rPr>
              <a:t>FLF</a:t>
            </a:r>
            <a:r>
              <a:rPr lang="el-GR" sz="1600" dirty="0">
                <a:hlinkClick r:id="rId11" action="ppaction://hlinksldjump"/>
              </a:rPr>
              <a:t>)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l-GR" sz="1600" dirty="0">
                <a:hlinkClick r:id="rId12" action="ppaction://hlinksldjump"/>
              </a:rPr>
              <a:t>ΦΙΛΤΡΑ </a:t>
            </a:r>
            <a:r>
              <a:rPr lang="en-US" sz="1600" dirty="0">
                <a:hlinkClick r:id="rId12" action="ppaction://hlinksldjump"/>
              </a:rPr>
              <a:t>SALLEN-KEY</a:t>
            </a:r>
            <a:endParaRPr lang="el-GR" sz="1600" dirty="0"/>
          </a:p>
          <a:p>
            <a:pPr>
              <a:lnSpc>
                <a:spcPct val="110000"/>
              </a:lnSpc>
            </a:pPr>
            <a:r>
              <a:rPr lang="el-GR" sz="1600" noProof="1">
                <a:hlinkClick r:id="rId13" action="ppaction://hlinksldjump"/>
              </a:rPr>
              <a:t>ΣΥΜΠΕΡΑΣΜΑΤΑ ΚΑΙ ΜΕΛΛΟΝΤΙΚΕΣ ΕΡΓΑΣΙΕΣ</a:t>
            </a:r>
            <a:endParaRPr lang="el-GR" sz="1600" noProof="1"/>
          </a:p>
          <a:p>
            <a:pPr>
              <a:lnSpc>
                <a:spcPct val="110000"/>
              </a:lnSpc>
            </a:pPr>
            <a:endParaRPr lang="el-GR" sz="1600" dirty="0"/>
          </a:p>
          <a:p>
            <a:pPr>
              <a:lnSpc>
                <a:spcPct val="110000"/>
              </a:lnSpc>
            </a:pPr>
            <a:endParaRPr lang="el-GR" sz="16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29598-AC21-D1AB-62B6-43C4404D7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003465B4-0042-B8DB-5AFD-9C6C6685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03628"/>
            <a:ext cx="3607112" cy="27453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B04FDD-4AA2-F65B-4801-899720BA6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11" name="Straight Connector 20">
            <a:extLst>
              <a:ext uri="{FF2B5EF4-FFF2-40B4-BE49-F238E27FC236}">
                <a16:creationId xmlns:a16="http://schemas.microsoft.com/office/drawing/2014/main" id="{35F5066B-D767-C6A2-0227-D85DD8451DB0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Θέση κειμένου 3">
            <a:extLst>
              <a:ext uri="{FF2B5EF4-FFF2-40B4-BE49-F238E27FC236}">
                <a16:creationId xmlns:a16="http://schemas.microsoft.com/office/drawing/2014/main" id="{58E767E2-286E-D36E-4D05-67968C0BDE3F}"/>
              </a:ext>
            </a:extLst>
          </p:cNvPr>
          <p:cNvSpPr txBox="1">
            <a:spLocks/>
          </p:cNvSpPr>
          <p:nvPr/>
        </p:nvSpPr>
        <p:spPr>
          <a:xfrm>
            <a:off x="1742367" y="1101041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 </a:t>
            </a:r>
            <a:r>
              <a:rPr lang="el-GR" altLang="el-GR" b="1" dirty="0" err="1">
                <a:cs typeface="Calibri" panose="020F0502020204030204" pitchFamily="34" charset="0"/>
              </a:rPr>
              <a:t>ολοπερατού</a:t>
            </a:r>
            <a:r>
              <a:rPr lang="el-GR" altLang="el-GR" b="1" dirty="0">
                <a:cs typeface="Calibri" panose="020F0502020204030204" pitchFamily="34" charset="0"/>
              </a:rPr>
              <a:t> φίλτρου 2ης τάξης   </a:t>
            </a:r>
            <a:endParaRPr lang="en-US" altLang="el-GR" b="1" dirty="0"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4EB9E-D887-165D-BD83-C2EA7B6AE804}"/>
              </a:ext>
            </a:extLst>
          </p:cNvPr>
          <p:cNvSpPr txBox="1"/>
          <p:nvPr/>
        </p:nvSpPr>
        <p:spPr>
          <a:xfrm>
            <a:off x="1594204" y="4407018"/>
            <a:ext cx="3874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R1=2.37 kΩ, R2=2.37 kΩ, R3=2.37 kΩ, R4=2.37 kΩ και C=27 nF</a:t>
            </a:r>
            <a:endParaRPr lang="en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86FC31DF-8406-7C47-9AAE-BD94AFEC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204" y="1846470"/>
            <a:ext cx="3353091" cy="262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67691-7DD7-A60D-8C0E-6226D61A765A}"/>
              </a:ext>
            </a:extLst>
          </p:cNvPr>
          <p:cNvSpPr txBox="1"/>
          <p:nvPr/>
        </p:nvSpPr>
        <p:spPr>
          <a:xfrm>
            <a:off x="1594204" y="5053349"/>
            <a:ext cx="29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Πηγή </a:t>
            </a:r>
            <a:r>
              <a:rPr lang="en-GB" dirty="0"/>
              <a:t>AC </a:t>
            </a:r>
            <a:r>
              <a:rPr lang="el-GR" dirty="0"/>
              <a:t>τάσης:</a:t>
            </a:r>
          </a:p>
          <a:p>
            <a:r>
              <a:rPr lang="en-GB" dirty="0"/>
              <a:t>Vdc=1.65 Volt, magnitude 1Volt </a:t>
            </a:r>
            <a:r>
              <a:rPr lang="el-GR" dirty="0"/>
              <a:t>και πλάτος 1</a:t>
            </a:r>
            <a:r>
              <a:rPr lang="en-GB" dirty="0"/>
              <a:t>m</a:t>
            </a:r>
            <a:r>
              <a:rPr lang="el-GR" dirty="0"/>
              <a:t> </a:t>
            </a:r>
            <a:r>
              <a:rPr lang="en-GB" dirty="0"/>
              <a:t>Volt</a:t>
            </a:r>
            <a:endParaRPr lang="el-GR" dirty="0"/>
          </a:p>
        </p:txBody>
      </p:sp>
      <p:sp>
        <p:nvSpPr>
          <p:cNvPr id="7" name="Τίτλος 1">
            <a:extLst>
              <a:ext uri="{FF2B5EF4-FFF2-40B4-BE49-F238E27FC236}">
                <a16:creationId xmlns:a16="http://schemas.microsoft.com/office/drawing/2014/main" id="{E6045DBC-6E03-A38E-C4CD-13DCB85D8E02}"/>
              </a:ext>
            </a:extLst>
          </p:cNvPr>
          <p:cNvSpPr txBox="1">
            <a:spLocks/>
          </p:cNvSpPr>
          <p:nvPr/>
        </p:nvSpPr>
        <p:spPr>
          <a:xfrm>
            <a:off x="1379108" y="15084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Τοπολογίες</a:t>
            </a:r>
            <a:r>
              <a:rPr lang="en-US" dirty="0"/>
              <a:t> me</a:t>
            </a:r>
            <a:r>
              <a:rPr lang="el-GR" dirty="0"/>
              <a:t> </a:t>
            </a:r>
            <a:r>
              <a:rPr lang="el-GR" dirty="0" err="1"/>
              <a:t>OpAmp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73878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A78F-37D3-766B-B27B-EBF8E442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>
            <a:extLst>
              <a:ext uri="{FF2B5EF4-FFF2-40B4-BE49-F238E27FC236}">
                <a16:creationId xmlns:a16="http://schemas.microsoft.com/office/drawing/2014/main" id="{B97C1DB0-C21B-D9C4-F87C-0929C784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378" y="1989037"/>
            <a:ext cx="3689025" cy="26902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189511-C967-EA51-B90D-5BFB3DC34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2" name="Straight Connector 20">
            <a:extLst>
              <a:ext uri="{FF2B5EF4-FFF2-40B4-BE49-F238E27FC236}">
                <a16:creationId xmlns:a16="http://schemas.microsoft.com/office/drawing/2014/main" id="{B1DBA027-6F92-97F0-6033-0E6339215FB8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Θέση κειμένου 3">
            <a:extLst>
              <a:ext uri="{FF2B5EF4-FFF2-40B4-BE49-F238E27FC236}">
                <a16:creationId xmlns:a16="http://schemas.microsoft.com/office/drawing/2014/main" id="{25E545C9-57CD-AFA6-CEBC-0B94A2DC5EA0}"/>
              </a:ext>
            </a:extLst>
          </p:cNvPr>
          <p:cNvSpPr txBox="1">
            <a:spLocks/>
          </p:cNvSpPr>
          <p:nvPr/>
        </p:nvSpPr>
        <p:spPr>
          <a:xfrm>
            <a:off x="1742367" y="1101041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 </a:t>
            </a:r>
            <a:r>
              <a:rPr lang="el-GR" altLang="el-GR" b="1" dirty="0" err="1">
                <a:cs typeface="Calibri" panose="020F0502020204030204" pitchFamily="34" charset="0"/>
              </a:rPr>
              <a:t>ζωνοπερατού</a:t>
            </a:r>
            <a:r>
              <a:rPr lang="el-GR" altLang="el-GR" b="1" dirty="0">
                <a:cs typeface="Calibri" panose="020F0502020204030204" pitchFamily="34" charset="0"/>
              </a:rPr>
              <a:t> φίλτρου 2ης τάξης   </a:t>
            </a:r>
            <a:endParaRPr lang="en-US" altLang="el-GR" b="1" dirty="0"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DD0FF-72C3-4BBB-9F7B-A63A716F17BE}"/>
              </a:ext>
            </a:extLst>
          </p:cNvPr>
          <p:cNvSpPr txBox="1"/>
          <p:nvPr/>
        </p:nvSpPr>
        <p:spPr>
          <a:xfrm>
            <a:off x="1897375" y="4433377"/>
            <a:ext cx="343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Όλες οι αντιστάσεις είναι 15.9 </a:t>
            </a:r>
            <a:r>
              <a:rPr lang="el-GR" dirty="0" err="1"/>
              <a:t>kΩ</a:t>
            </a:r>
            <a:r>
              <a:rPr lang="el-GR" dirty="0"/>
              <a:t> και οι πυκνωτές 100 </a:t>
            </a:r>
            <a:r>
              <a:rPr lang="el-GR" dirty="0" err="1"/>
              <a:t>nF</a:t>
            </a:r>
            <a:endParaRPr lang="en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6E79C-301C-D6F3-5D66-4CCF832651D5}"/>
              </a:ext>
            </a:extLst>
          </p:cNvPr>
          <p:cNvSpPr txBox="1"/>
          <p:nvPr/>
        </p:nvSpPr>
        <p:spPr>
          <a:xfrm>
            <a:off x="6533453" y="4956954"/>
            <a:ext cx="535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Η κεντρική συχνότητα έχει την τιμή </a:t>
            </a:r>
            <a:r>
              <a:rPr lang="en-GB" dirty="0"/>
              <a:t>103.2 </a:t>
            </a:r>
            <a:r>
              <a:rPr lang="en-GR" dirty="0"/>
              <a:t>Hz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22C08610-CE43-ECD4-C400-84A2D1F0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892" y="2279443"/>
            <a:ext cx="4944285" cy="2109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4C5ABA-6262-A92E-1C7E-946ABA3D9F09}"/>
              </a:ext>
            </a:extLst>
          </p:cNvPr>
          <p:cNvSpPr txBox="1"/>
          <p:nvPr/>
        </p:nvSpPr>
        <p:spPr>
          <a:xfrm>
            <a:off x="1897375" y="5036274"/>
            <a:ext cx="29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Πηγή </a:t>
            </a:r>
            <a:r>
              <a:rPr lang="en-GB" dirty="0"/>
              <a:t>AC </a:t>
            </a:r>
            <a:r>
              <a:rPr lang="el-GR" dirty="0"/>
              <a:t>τάσης:</a:t>
            </a:r>
          </a:p>
          <a:p>
            <a:r>
              <a:rPr lang="en-GB" dirty="0"/>
              <a:t>Vdc=1.65 Volt, magnitude 1Volt </a:t>
            </a:r>
            <a:r>
              <a:rPr lang="el-GR" dirty="0"/>
              <a:t>και πλάτος 1</a:t>
            </a:r>
            <a:r>
              <a:rPr lang="en-GB" dirty="0"/>
              <a:t>m</a:t>
            </a:r>
            <a:r>
              <a:rPr lang="el-GR" dirty="0"/>
              <a:t> </a:t>
            </a:r>
            <a:r>
              <a:rPr lang="en-GB" dirty="0"/>
              <a:t>Volt</a:t>
            </a:r>
            <a:endParaRPr lang="el-GR" dirty="0"/>
          </a:p>
        </p:txBody>
      </p:sp>
      <p:sp>
        <p:nvSpPr>
          <p:cNvPr id="11" name="Τίτλος 1">
            <a:extLst>
              <a:ext uri="{FF2B5EF4-FFF2-40B4-BE49-F238E27FC236}">
                <a16:creationId xmlns:a16="http://schemas.microsoft.com/office/drawing/2014/main" id="{0CF224B8-410E-0EE6-B203-F6F528C88A30}"/>
              </a:ext>
            </a:extLst>
          </p:cNvPr>
          <p:cNvSpPr txBox="1">
            <a:spLocks/>
          </p:cNvSpPr>
          <p:nvPr/>
        </p:nvSpPr>
        <p:spPr>
          <a:xfrm>
            <a:off x="1379108" y="15084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Τοπολογίες</a:t>
            </a:r>
            <a:r>
              <a:rPr lang="en-US" dirty="0"/>
              <a:t> me</a:t>
            </a:r>
            <a:r>
              <a:rPr lang="el-GR" dirty="0"/>
              <a:t> </a:t>
            </a:r>
            <a:r>
              <a:rPr lang="el-GR" dirty="0" err="1"/>
              <a:t>OpAmp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236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3754-5332-B531-15A2-1A20FBD54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σκοτάδι, μαύρο, Αστρονομικό αντικείμενο, χώρο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55325AA-4470-676B-92C1-33E50E96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159" y="1934615"/>
            <a:ext cx="4663874" cy="324139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17769-296E-FE65-2671-4F604E1F908A}"/>
              </a:ext>
            </a:extLst>
          </p:cNvPr>
          <p:cNvSpPr txBox="1"/>
          <p:nvPr/>
        </p:nvSpPr>
        <p:spPr>
          <a:xfrm>
            <a:off x="1074298" y="1804927"/>
            <a:ext cx="5469115" cy="2864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l-GR" sz="1600" kern="1200" noProof="1">
                <a:latin typeface="Calibri" panose="020F0502020204030204" pitchFamily="34" charset="0"/>
                <a:ea typeface="+mn-ea"/>
                <a:cs typeface="+mn-cs"/>
              </a:rPr>
              <a:t>Λόγω της παρουσίας 12 ενισχυτών στην </a:t>
            </a:r>
            <a:r>
              <a:rPr lang="en-GB" sz="1600" kern="1200" noProof="1">
                <a:latin typeface="Calibri" panose="020F0502020204030204" pitchFamily="34" charset="0"/>
                <a:ea typeface="+mn-ea"/>
                <a:cs typeface="+mn-cs"/>
              </a:rPr>
              <a:t>FLF </a:t>
            </a:r>
            <a:r>
              <a:rPr lang="el-GR" sz="1600" kern="1200" noProof="1">
                <a:latin typeface="Calibri" panose="020F0502020204030204" pitchFamily="34" charset="0"/>
                <a:ea typeface="+mn-ea"/>
                <a:cs typeface="+mn-cs"/>
              </a:rPr>
              <a:t>και 3 ενισχυτών στην </a:t>
            </a:r>
            <a:r>
              <a:rPr lang="en-GB" sz="1600" kern="1200" noProof="1">
                <a:latin typeface="Calibri" panose="020F0502020204030204" pitchFamily="34" charset="0"/>
                <a:ea typeface="+mn-ea"/>
                <a:cs typeface="+mn-cs"/>
              </a:rPr>
              <a:t>Sallen-Key </a:t>
            </a:r>
            <a:r>
              <a:rPr lang="el-GR" sz="1600" noProof="1">
                <a:latin typeface="Calibri" panose="020F0502020204030204" pitchFamily="34" charset="0"/>
              </a:rPr>
              <a:t>φτιάχτηκε ο αντίστοιχος καθρέφτης ρεύματος σε κάθε περίπτωση.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l-GR" sz="1600" kern="1200" noProof="1">
                <a:latin typeface="Calibri" panose="020F0502020204030204" pitchFamily="34" charset="0"/>
                <a:ea typeface="+mn-ea"/>
                <a:cs typeface="+mn-cs"/>
              </a:rPr>
              <a:t>Το ρεύμα πόλωσης </a:t>
            </a:r>
            <a:r>
              <a:rPr lang="el-GR" sz="1600" noProof="1">
                <a:latin typeface="Calibri" panose="020F0502020204030204" pitchFamily="34" charset="0"/>
              </a:rPr>
              <a:t>έχει την τιμή 100 μΑ .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l-GR" sz="1600" kern="1200" noProof="1">
                <a:latin typeface="Calibri" panose="020F0502020204030204" pitchFamily="34" charset="0"/>
                <a:ea typeface="+mn-ea"/>
                <a:cs typeface="+mn-cs"/>
              </a:rPr>
              <a:t>Οι </a:t>
            </a:r>
            <a:r>
              <a:rPr lang="el-GR" sz="1600" noProof="1">
                <a:latin typeface="Calibri" panose="020F0502020204030204" pitchFamily="34" charset="0"/>
              </a:rPr>
              <a:t>διαστάσεις των τρανζίστορ είναι :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+mj-lt"/>
              <a:buAutoNum type="alphaLcParenR"/>
            </a:pPr>
            <a:r>
              <a:rPr lang="en-GB" sz="1600" kern="1200" noProof="1">
                <a:latin typeface="Calibri" panose="020F0502020204030204" pitchFamily="34" charset="0"/>
                <a:ea typeface="+mn-ea"/>
                <a:cs typeface="+mn-cs"/>
              </a:rPr>
              <a:t>pmos :</a:t>
            </a:r>
            <a:r>
              <a:rPr lang="el-GR" sz="1600" kern="1200" noProof="1">
                <a:latin typeface="Calibri" panose="020F0502020204030204" pitchFamily="34" charset="0"/>
                <a:ea typeface="+mn-ea"/>
                <a:cs typeface="+mn-cs"/>
              </a:rPr>
              <a:t> πλάτος W = 55 μm, μήκος L = 15 μm </a:t>
            </a:r>
            <a:endParaRPr lang="en-GB" sz="1600" kern="1200" noProof="1">
              <a:latin typeface="Calibri" panose="020F0502020204030204" pitchFamily="34" charset="0"/>
              <a:ea typeface="+mn-ea"/>
              <a:cs typeface="+mn-cs"/>
            </a:endParaRP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+mj-lt"/>
              <a:buAutoNum type="alphaLcParenR"/>
            </a:pPr>
            <a:r>
              <a:rPr lang="en-GB" sz="1600" noProof="1">
                <a:latin typeface="Calibri" panose="020F0502020204030204" pitchFamily="34" charset="0"/>
              </a:rPr>
              <a:t>nmos :</a:t>
            </a:r>
            <a:r>
              <a:rPr lang="el-GR" sz="1600" noProof="1">
                <a:latin typeface="Calibri" panose="020F0502020204030204" pitchFamily="34" charset="0"/>
              </a:rPr>
              <a:t> πλάτος W = 4 μm, μήκος L = 3.6 μm </a:t>
            </a:r>
            <a:endParaRPr lang="el-GR" sz="1600" kern="1200" noProof="1"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169F0EE-8217-9131-EF5B-DC807AD7F4C5}"/>
              </a:ext>
            </a:extLst>
          </p:cNvPr>
          <p:cNvSpPr txBox="1">
            <a:spLocks/>
          </p:cNvSpPr>
          <p:nvPr/>
        </p:nvSpPr>
        <p:spPr>
          <a:xfrm>
            <a:off x="1616810" y="160469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sz="2800" noProof="1"/>
              <a:t>Καθρέφτεσ ρευματοσ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3F442-349D-8EE3-7C4E-3483CAF16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7" name="Straight Connector 20">
            <a:extLst>
              <a:ext uri="{FF2B5EF4-FFF2-40B4-BE49-F238E27FC236}">
                <a16:creationId xmlns:a16="http://schemas.microsoft.com/office/drawing/2014/main" id="{93F85A8A-13B8-5D93-A0F2-D1A2EE3845C5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38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1">
            <a:extLst>
              <a:ext uri="{FF2B5EF4-FFF2-40B4-BE49-F238E27FC236}">
                <a16:creationId xmlns:a16="http://schemas.microsoft.com/office/drawing/2014/main" id="{DA9745B1-EE5D-7221-E16F-5C0442B8092A}"/>
              </a:ext>
            </a:extLst>
          </p:cNvPr>
          <p:cNvSpPr txBox="1">
            <a:spLocks/>
          </p:cNvSpPr>
          <p:nvPr/>
        </p:nvSpPr>
        <p:spPr>
          <a:xfrm>
            <a:off x="1723360" y="113155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dirty="0"/>
              <a:t>Φίλτρα </a:t>
            </a:r>
            <a:r>
              <a:rPr lang="en-US" dirty="0"/>
              <a:t>Follow the leader feedback </a:t>
            </a:r>
            <a:r>
              <a:rPr lang="el-GR" dirty="0"/>
              <a:t>(</a:t>
            </a:r>
            <a:r>
              <a:rPr lang="en-US" dirty="0"/>
              <a:t>FLF</a:t>
            </a:r>
            <a:r>
              <a:rPr lang="el-GR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E6965-1C83-80F5-7DB9-77C079D8F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sp>
        <p:nvSpPr>
          <p:cNvPr id="9" name="Θέση περιεχομένου 2">
            <a:extLst>
              <a:ext uri="{FF2B5EF4-FFF2-40B4-BE49-F238E27FC236}">
                <a16:creationId xmlns:a16="http://schemas.microsoft.com/office/drawing/2014/main" id="{D7B7C34E-5E73-4B6A-E325-3898F86D0CE7}"/>
              </a:ext>
            </a:extLst>
          </p:cNvPr>
          <p:cNvSpPr txBox="1">
            <a:spLocks/>
          </p:cNvSpPr>
          <p:nvPr/>
        </p:nvSpPr>
        <p:spPr>
          <a:xfrm>
            <a:off x="1288473" y="1526797"/>
            <a:ext cx="3652644" cy="3296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l-GR" dirty="0"/>
              <a:t>Τα </a:t>
            </a:r>
            <a:r>
              <a:rPr lang="en-GB" dirty="0"/>
              <a:t>FLF </a:t>
            </a:r>
            <a:r>
              <a:rPr lang="el-GR" dirty="0"/>
              <a:t>είναι μια μορφή σχεδίασης ενεργών φίλτρων , η οποία βασίζεται στην αρχή της αρνητικής ανάδρασης.</a:t>
            </a:r>
            <a:endParaRPr lang="en-GB" dirty="0"/>
          </a:p>
          <a:p>
            <a:pPr marL="285750" indent="-285750"/>
            <a:r>
              <a:rPr lang="en-GB" dirty="0"/>
              <a:t>H</a:t>
            </a:r>
            <a:r>
              <a:rPr lang="el-GR" dirty="0"/>
              <a:t> έξοδος ενός &lt;&lt;</a:t>
            </a:r>
            <a:r>
              <a:rPr lang="el-GR" dirty="0" err="1"/>
              <a:t>Leader</a:t>
            </a:r>
            <a:r>
              <a:rPr lang="el-GR" dirty="0"/>
              <a:t>&gt;&gt;  καθοδηγεί το επόμενο στάδιο &lt;&lt;</a:t>
            </a:r>
            <a:r>
              <a:rPr lang="el-GR" dirty="0" err="1"/>
              <a:t>Follower</a:t>
            </a:r>
            <a:r>
              <a:rPr lang="el-GR" dirty="0"/>
              <a:t>&gt;&gt;  και ταυτόχρονα τροφοδοτείται από αυτό μέσω της αρνητικής ανάδρασης</a:t>
            </a:r>
            <a:r>
              <a:rPr lang="en-GB" dirty="0"/>
              <a:t>.</a:t>
            </a:r>
          </a:p>
          <a:p>
            <a:pPr marL="285750" indent="-285750"/>
            <a:r>
              <a:rPr lang="el-GR" dirty="0"/>
              <a:t>Ένας ενισχυτής παίζει τον ρόλο του αθροιστή.</a:t>
            </a:r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FEE6ABD1-15EA-BE27-52F8-E73888037E7F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EB0AB6-998A-27F4-38A7-6C69958BA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1619460"/>
            <a:ext cx="6328941" cy="337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544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8302F-139E-600F-E03F-980ED8178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37BE40B-585B-B60E-D5EB-290E3A4CE397}"/>
              </a:ext>
            </a:extLst>
          </p:cNvPr>
          <p:cNvSpPr/>
          <p:nvPr/>
        </p:nvSpPr>
        <p:spPr>
          <a:xfrm>
            <a:off x="6815806" y="1895911"/>
            <a:ext cx="5214007" cy="302011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3E55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B0FCEF-7129-2C23-E70D-AF5529DE2B8B}"/>
              </a:ext>
            </a:extLst>
          </p:cNvPr>
          <p:cNvSpPr txBox="1"/>
          <p:nvPr/>
        </p:nvSpPr>
        <p:spPr>
          <a:xfrm>
            <a:off x="1217593" y="5168058"/>
            <a:ext cx="10090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Οι τιμές των παθητικών στοιχείων που προέκυψαν από το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MATLAB 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, τροποποιήθηκαν κατάλληλα για να έχουμε καλύτερο αποτέλεσμα.</a:t>
            </a:r>
          </a:p>
          <a:p>
            <a:endParaRPr lang="el-G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Χρειάστηκαν 12 καθρέφτες ρεύματος.</a:t>
            </a:r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FCB87F32-B4CF-E975-CFD1-173177FC0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56892"/>
              </p:ext>
            </p:extLst>
          </p:nvPr>
        </p:nvGraphicFramePr>
        <p:xfrm>
          <a:off x="1135423" y="3161559"/>
          <a:ext cx="5214007" cy="1847313"/>
        </p:xfrm>
        <a:graphic>
          <a:graphicData uri="http://schemas.openxmlformats.org/drawingml/2006/table">
            <a:tbl>
              <a:tblPr firstRow="1" firstCol="1" bandRow="1"/>
              <a:tblGrid>
                <a:gridCol w="693377">
                  <a:extLst>
                    <a:ext uri="{9D8B030D-6E8A-4147-A177-3AD203B41FA5}">
                      <a16:colId xmlns:a16="http://schemas.microsoft.com/office/drawing/2014/main" val="669279927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3791108088"/>
                    </a:ext>
                  </a:extLst>
                </a:gridCol>
                <a:gridCol w="830251">
                  <a:extLst>
                    <a:ext uri="{9D8B030D-6E8A-4147-A177-3AD203B41FA5}">
                      <a16:colId xmlns:a16="http://schemas.microsoft.com/office/drawing/2014/main" val="993755796"/>
                    </a:ext>
                  </a:extLst>
                </a:gridCol>
                <a:gridCol w="830251">
                  <a:extLst>
                    <a:ext uri="{9D8B030D-6E8A-4147-A177-3AD203B41FA5}">
                      <a16:colId xmlns:a16="http://schemas.microsoft.com/office/drawing/2014/main" val="2856968833"/>
                    </a:ext>
                  </a:extLst>
                </a:gridCol>
                <a:gridCol w="830251">
                  <a:extLst>
                    <a:ext uri="{9D8B030D-6E8A-4147-A177-3AD203B41FA5}">
                      <a16:colId xmlns:a16="http://schemas.microsoft.com/office/drawing/2014/main" val="267227648"/>
                    </a:ext>
                  </a:extLst>
                </a:gridCol>
                <a:gridCol w="830251">
                  <a:extLst>
                    <a:ext uri="{9D8B030D-6E8A-4147-A177-3AD203B41FA5}">
                      <a16:colId xmlns:a16="http://schemas.microsoft.com/office/drawing/2014/main" val="3278137596"/>
                    </a:ext>
                  </a:extLst>
                </a:gridCol>
              </a:tblGrid>
              <a:tr h="5141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Φωνήεν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Συχνότητα (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Hz</a:t>
                      </a: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R1</a:t>
                      </a: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(Ω)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R2</a:t>
                      </a: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(Ω)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C1(F)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C2(F)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72415"/>
                  </a:ext>
                </a:extLst>
              </a:tr>
              <a:tr h="22220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700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k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6.9 n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n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78346"/>
                  </a:ext>
                </a:extLst>
              </a:tr>
              <a:tr h="222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280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6.7 k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 n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n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620250"/>
                  </a:ext>
                </a:extLst>
              </a:tr>
              <a:tr h="222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850 k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3.8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n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 p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77726"/>
                  </a:ext>
                </a:extLst>
              </a:tr>
              <a:tr h="22220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700 k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7.5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6.9 n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n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410494"/>
                  </a:ext>
                </a:extLst>
              </a:tr>
              <a:tr h="222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1350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280 k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4.5 k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 n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n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74562"/>
                  </a:ext>
                </a:extLst>
              </a:tr>
              <a:tr h="222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850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 k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n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 p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83556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E18C7C-E62F-9D27-F6E3-94920F79E6AF}"/>
              </a:ext>
            </a:extLst>
          </p:cNvPr>
          <p:cNvCxnSpPr>
            <a:cxnSpLocks/>
          </p:cNvCxnSpPr>
          <p:nvPr/>
        </p:nvCxnSpPr>
        <p:spPr>
          <a:xfrm flipH="1" flipV="1">
            <a:off x="6149476" y="2296682"/>
            <a:ext cx="666330" cy="220167"/>
          </a:xfrm>
          <a:prstGeom prst="straightConnector1">
            <a:avLst/>
          </a:prstGeom>
          <a:ln w="19050">
            <a:solidFill>
              <a:srgbClr val="3E55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DB8BDE39-EDB5-C408-744B-38E17A720CE3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3E843-BBAA-CC7E-EED4-3C6C589E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423" y="1126507"/>
            <a:ext cx="5279995" cy="16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CE773D6-D95F-0EE8-02F3-461793AE1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869" y="2406765"/>
            <a:ext cx="5035879" cy="1931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BFBBB-C0FC-4FB1-01F6-76163B58C46D}"/>
              </a:ext>
            </a:extLst>
          </p:cNvPr>
          <p:cNvSpPr txBox="1"/>
          <p:nvPr/>
        </p:nvSpPr>
        <p:spPr>
          <a:xfrm>
            <a:off x="7263565" y="2001932"/>
            <a:ext cx="86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Filter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6" name="Τίτλος 1">
            <a:extLst>
              <a:ext uri="{FF2B5EF4-FFF2-40B4-BE49-F238E27FC236}">
                <a16:creationId xmlns:a16="http://schemas.microsoft.com/office/drawing/2014/main" id="{2EE68F1B-5D18-FF5F-EDDD-D3DE3C46203A}"/>
              </a:ext>
            </a:extLst>
          </p:cNvPr>
          <p:cNvSpPr txBox="1">
            <a:spLocks/>
          </p:cNvSpPr>
          <p:nvPr/>
        </p:nvSpPr>
        <p:spPr>
          <a:xfrm>
            <a:off x="1682009" y="110089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sz="2800" dirty="0"/>
              <a:t>Φίλτρα </a:t>
            </a:r>
            <a:r>
              <a:rPr lang="en-US" sz="2800" dirty="0"/>
              <a:t>Follow the leader feedback FLF</a:t>
            </a:r>
            <a:r>
              <a:rPr lang="el-GR" sz="2800" dirty="0"/>
              <a:t>- </a:t>
            </a:r>
            <a:r>
              <a:rPr lang="el-GR" sz="2800" noProof="1"/>
              <a:t>Υλοποίηση </a:t>
            </a:r>
          </a:p>
        </p:txBody>
      </p:sp>
    </p:spTree>
    <p:extLst>
      <p:ext uri="{BB962C8B-B14F-4D97-AF65-F5344CB8AC3E}">
        <p14:creationId xmlns:p14="http://schemas.microsoft.com/office/powerpoint/2010/main" val="96788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7FFB-4CAF-A1F0-14BA-B164F145C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Πίνακας 1">
            <a:extLst>
              <a:ext uri="{FF2B5EF4-FFF2-40B4-BE49-F238E27FC236}">
                <a16:creationId xmlns:a16="http://schemas.microsoft.com/office/drawing/2014/main" id="{2E31806F-ADA8-86B7-1340-8C11E4C63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01739"/>
              </p:ext>
            </p:extLst>
          </p:nvPr>
        </p:nvGraphicFramePr>
        <p:xfrm>
          <a:off x="3411522" y="5105032"/>
          <a:ext cx="5368955" cy="904698"/>
        </p:xfrm>
        <a:graphic>
          <a:graphicData uri="http://schemas.openxmlformats.org/drawingml/2006/table">
            <a:tbl>
              <a:tblPr firstRow="1" firstCol="1" bandRow="1"/>
              <a:tblGrid>
                <a:gridCol w="1049066">
                  <a:extLst>
                    <a:ext uri="{9D8B030D-6E8A-4147-A177-3AD203B41FA5}">
                      <a16:colId xmlns:a16="http://schemas.microsoft.com/office/drawing/2014/main" val="2361193347"/>
                    </a:ext>
                  </a:extLst>
                </a:gridCol>
                <a:gridCol w="1887456">
                  <a:extLst>
                    <a:ext uri="{9D8B030D-6E8A-4147-A177-3AD203B41FA5}">
                      <a16:colId xmlns:a16="http://schemas.microsoft.com/office/drawing/2014/main" val="3965305394"/>
                    </a:ext>
                  </a:extLst>
                </a:gridCol>
                <a:gridCol w="2432433">
                  <a:extLst>
                    <a:ext uri="{9D8B030D-6E8A-4147-A177-3AD203B41FA5}">
                      <a16:colId xmlns:a16="http://schemas.microsoft.com/office/drawing/2014/main" val="200084399"/>
                    </a:ext>
                  </a:extLst>
                </a:gridCol>
              </a:tblGrid>
              <a:tr h="2434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100" b="1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Φωνήεν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Ιδανική συχνότητα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(Hz)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Πειραματική συχνότητα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(Hz)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912823"/>
                  </a:ext>
                </a:extLst>
              </a:tr>
              <a:tr h="10816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l-GR" sz="1100" b="1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729.1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98589"/>
                  </a:ext>
                </a:extLst>
              </a:tr>
              <a:tr h="108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085358"/>
                  </a:ext>
                </a:extLst>
              </a:tr>
              <a:tr h="10816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2389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11201"/>
                  </a:ext>
                </a:extLst>
              </a:tr>
            </a:tbl>
          </a:graphicData>
        </a:graphic>
      </p:graphicFrame>
      <p:pic>
        <p:nvPicPr>
          <p:cNvPr id="8" name="Εικόνα 7">
            <a:extLst>
              <a:ext uri="{FF2B5EF4-FFF2-40B4-BE49-F238E27FC236}">
                <a16:creationId xmlns:a16="http://schemas.microsoft.com/office/drawing/2014/main" id="{5FECADEE-D21D-4630-7526-E8D785F7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75" y="1551632"/>
            <a:ext cx="4253026" cy="3141087"/>
          </a:xfrm>
          <a:prstGeom prst="rect">
            <a:avLst/>
          </a:prstGeom>
        </p:spPr>
      </p:pic>
      <p:sp>
        <p:nvSpPr>
          <p:cNvPr id="3" name="Τίτλος 1">
            <a:extLst>
              <a:ext uri="{FF2B5EF4-FFF2-40B4-BE49-F238E27FC236}">
                <a16:creationId xmlns:a16="http://schemas.microsoft.com/office/drawing/2014/main" id="{FCDA9338-F5CC-E4C6-B405-09A4FD83642C}"/>
              </a:ext>
            </a:extLst>
          </p:cNvPr>
          <p:cNvSpPr txBox="1">
            <a:spLocks/>
          </p:cNvSpPr>
          <p:nvPr/>
        </p:nvSpPr>
        <p:spPr>
          <a:xfrm>
            <a:off x="1598093" y="80922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sz="2800" dirty="0"/>
              <a:t>Φίλτρα </a:t>
            </a:r>
            <a:r>
              <a:rPr lang="en-US" sz="2800" dirty="0"/>
              <a:t>Follow the leader feedback FLF</a:t>
            </a:r>
            <a:r>
              <a:rPr lang="el-GR" sz="2800" dirty="0"/>
              <a:t>- </a:t>
            </a:r>
            <a:r>
              <a:rPr lang="el-GR" sz="2800" noProof="1"/>
              <a:t>ΑπΟτελεσματα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EDEFE1-E5F6-AFE9-2741-142422EDC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sp>
        <p:nvSpPr>
          <p:cNvPr id="10" name="Θέση κειμένου 3">
            <a:extLst>
              <a:ext uri="{FF2B5EF4-FFF2-40B4-BE49-F238E27FC236}">
                <a16:creationId xmlns:a16="http://schemas.microsoft.com/office/drawing/2014/main" id="{491E39D8-4376-2640-AC6A-F05D0A965CFB}"/>
              </a:ext>
            </a:extLst>
          </p:cNvPr>
          <p:cNvSpPr txBox="1">
            <a:spLocks/>
          </p:cNvSpPr>
          <p:nvPr/>
        </p:nvSpPr>
        <p:spPr>
          <a:xfrm>
            <a:off x="1431974" y="984512"/>
            <a:ext cx="339169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</a:t>
            </a:r>
            <a:endParaRPr lang="en-US" altLang="el-GR" b="1" dirty="0">
              <a:cs typeface="Calibri" panose="020F0502020204030204" pitchFamily="34" charset="0"/>
            </a:endParaRPr>
          </a:p>
        </p:txBody>
      </p:sp>
      <p:sp>
        <p:nvSpPr>
          <p:cNvPr id="11" name="Θέση κειμένου 3">
            <a:extLst>
              <a:ext uri="{FF2B5EF4-FFF2-40B4-BE49-F238E27FC236}">
                <a16:creationId xmlns:a16="http://schemas.microsoft.com/office/drawing/2014/main" id="{B6F538A8-DF83-A4AD-1A63-9CB25ADA110E}"/>
              </a:ext>
            </a:extLst>
          </p:cNvPr>
          <p:cNvSpPr txBox="1">
            <a:spLocks/>
          </p:cNvSpPr>
          <p:nvPr/>
        </p:nvSpPr>
        <p:spPr>
          <a:xfrm>
            <a:off x="6655373" y="1090614"/>
            <a:ext cx="3391695" cy="48753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Ανάλυση στο πεδίο του χρόνου </a:t>
            </a:r>
            <a:endParaRPr lang="en-US" altLang="el-GR" b="1" dirty="0">
              <a:cs typeface="Calibri" panose="020F0502020204030204" pitchFamily="34" charset="0"/>
            </a:endParaRPr>
          </a:p>
        </p:txBody>
      </p:sp>
      <p:cxnSp>
        <p:nvCxnSpPr>
          <p:cNvPr id="12" name="Straight Connector 20">
            <a:extLst>
              <a:ext uri="{FF2B5EF4-FFF2-40B4-BE49-F238E27FC236}">
                <a16:creationId xmlns:a16="http://schemas.microsoft.com/office/drawing/2014/main" id="{F6E7BE45-BFE3-0FD4-E5B8-55009B6E02A3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14ED4F1-7512-ADCA-4B57-787FA00E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036" y="1584156"/>
            <a:ext cx="5358767" cy="3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53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903B-54B0-BECF-4735-A95B9D2CD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3ACED4D4-9A1A-A20A-3047-4541D041B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02" y="1528686"/>
            <a:ext cx="4505609" cy="3541330"/>
          </a:xfrm>
          <a:prstGeom prst="rect">
            <a:avLst/>
          </a:prstGeom>
        </p:spPr>
      </p:pic>
      <p:sp>
        <p:nvSpPr>
          <p:cNvPr id="3" name="Τίτλος 1">
            <a:extLst>
              <a:ext uri="{FF2B5EF4-FFF2-40B4-BE49-F238E27FC236}">
                <a16:creationId xmlns:a16="http://schemas.microsoft.com/office/drawing/2014/main" id="{DDB00ABD-3AF3-7009-3FA5-7746BA09C9B2}"/>
              </a:ext>
            </a:extLst>
          </p:cNvPr>
          <p:cNvSpPr txBox="1">
            <a:spLocks/>
          </p:cNvSpPr>
          <p:nvPr/>
        </p:nvSpPr>
        <p:spPr>
          <a:xfrm>
            <a:off x="1723360" y="40996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sz="2800" dirty="0"/>
              <a:t>Φίλτρα </a:t>
            </a:r>
            <a:r>
              <a:rPr lang="en-US" sz="2800" dirty="0"/>
              <a:t>Follow the leader feedback FLF</a:t>
            </a:r>
            <a:r>
              <a:rPr lang="el-GR" sz="2800" dirty="0"/>
              <a:t>- </a:t>
            </a:r>
            <a:r>
              <a:rPr lang="el-GR" sz="2800" noProof="1"/>
              <a:t>ΑπΟτελεσματα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DFB10-8EC9-ECD0-B034-0928D4922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graphicFrame>
        <p:nvGraphicFramePr>
          <p:cNvPr id="4" name="Πίνακας 1">
            <a:extLst>
              <a:ext uri="{FF2B5EF4-FFF2-40B4-BE49-F238E27FC236}">
                <a16:creationId xmlns:a16="http://schemas.microsoft.com/office/drawing/2014/main" id="{D9922FCE-C88E-440E-CE71-94531AF22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393225"/>
              </p:ext>
            </p:extLst>
          </p:nvPr>
        </p:nvGraphicFramePr>
        <p:xfrm>
          <a:off x="3411522" y="5201315"/>
          <a:ext cx="5368955" cy="904698"/>
        </p:xfrm>
        <a:graphic>
          <a:graphicData uri="http://schemas.openxmlformats.org/drawingml/2006/table">
            <a:tbl>
              <a:tblPr firstRow="1" firstCol="1" bandRow="1"/>
              <a:tblGrid>
                <a:gridCol w="1049066">
                  <a:extLst>
                    <a:ext uri="{9D8B030D-6E8A-4147-A177-3AD203B41FA5}">
                      <a16:colId xmlns:a16="http://schemas.microsoft.com/office/drawing/2014/main" val="2361193347"/>
                    </a:ext>
                  </a:extLst>
                </a:gridCol>
                <a:gridCol w="1887456">
                  <a:extLst>
                    <a:ext uri="{9D8B030D-6E8A-4147-A177-3AD203B41FA5}">
                      <a16:colId xmlns:a16="http://schemas.microsoft.com/office/drawing/2014/main" val="3965305394"/>
                    </a:ext>
                  </a:extLst>
                </a:gridCol>
                <a:gridCol w="2432433">
                  <a:extLst>
                    <a:ext uri="{9D8B030D-6E8A-4147-A177-3AD203B41FA5}">
                      <a16:colId xmlns:a16="http://schemas.microsoft.com/office/drawing/2014/main" val="200084399"/>
                    </a:ext>
                  </a:extLst>
                </a:gridCol>
              </a:tblGrid>
              <a:tr h="2434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100" b="1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Φωνήεν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Ιδανική συχνότητα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(Hz)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Πειραματική συχνότητα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(Hz)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912823"/>
                  </a:ext>
                </a:extLst>
              </a:tr>
              <a:tr h="10816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</a:t>
                      </a:r>
                      <a:endParaRPr lang="el-GR" sz="1100" b="1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470.6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98589"/>
                  </a:ext>
                </a:extLst>
              </a:tr>
              <a:tr h="108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1350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1322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085358"/>
                  </a:ext>
                </a:extLst>
              </a:tr>
              <a:tr h="10816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1690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1901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11201"/>
                  </a:ext>
                </a:extLst>
              </a:tr>
            </a:tbl>
          </a:graphicData>
        </a:graphic>
      </p:graphicFrame>
      <p:sp>
        <p:nvSpPr>
          <p:cNvPr id="10" name="Θέση κειμένου 3">
            <a:extLst>
              <a:ext uri="{FF2B5EF4-FFF2-40B4-BE49-F238E27FC236}">
                <a16:creationId xmlns:a16="http://schemas.microsoft.com/office/drawing/2014/main" id="{3D60469D-7AEF-D4FC-5BD4-A956835C0361}"/>
              </a:ext>
            </a:extLst>
          </p:cNvPr>
          <p:cNvSpPr txBox="1">
            <a:spLocks/>
          </p:cNvSpPr>
          <p:nvPr/>
        </p:nvSpPr>
        <p:spPr>
          <a:xfrm>
            <a:off x="1431974" y="984512"/>
            <a:ext cx="339169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</a:t>
            </a:r>
          </a:p>
        </p:txBody>
      </p:sp>
      <p:sp>
        <p:nvSpPr>
          <p:cNvPr id="11" name="Θέση κειμένου 3">
            <a:extLst>
              <a:ext uri="{FF2B5EF4-FFF2-40B4-BE49-F238E27FC236}">
                <a16:creationId xmlns:a16="http://schemas.microsoft.com/office/drawing/2014/main" id="{AE2A6389-995B-6661-716B-B2B25AD79627}"/>
              </a:ext>
            </a:extLst>
          </p:cNvPr>
          <p:cNvSpPr txBox="1">
            <a:spLocks/>
          </p:cNvSpPr>
          <p:nvPr/>
        </p:nvSpPr>
        <p:spPr>
          <a:xfrm>
            <a:off x="7368331" y="1228280"/>
            <a:ext cx="3391695" cy="48753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Ανάλυση στο πεδίο του χρόνου </a:t>
            </a:r>
          </a:p>
        </p:txBody>
      </p:sp>
      <p:cxnSp>
        <p:nvCxnSpPr>
          <p:cNvPr id="12" name="Straight Connector 20">
            <a:extLst>
              <a:ext uri="{FF2B5EF4-FFF2-40B4-BE49-F238E27FC236}">
                <a16:creationId xmlns:a16="http://schemas.microsoft.com/office/drawing/2014/main" id="{840F172D-27BA-4603-76C9-0B93C56029E5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A4F179F9-2DC2-4813-4229-690135DAA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177" y="1659985"/>
            <a:ext cx="5631436" cy="29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1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438AD-33AC-8B1F-80A8-ED82589FE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92596F-43E0-0196-29F2-8D8E0DBCF132}"/>
              </a:ext>
            </a:extLst>
          </p:cNvPr>
          <p:cNvSpPr/>
          <p:nvPr/>
        </p:nvSpPr>
        <p:spPr>
          <a:xfrm>
            <a:off x="2273163" y="2757063"/>
            <a:ext cx="7128897" cy="18034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C9EF7-D97A-B808-D735-A0D0E4B9C3CB}"/>
              </a:ext>
            </a:extLst>
          </p:cNvPr>
          <p:cNvSpPr txBox="1"/>
          <p:nvPr/>
        </p:nvSpPr>
        <p:spPr>
          <a:xfrm>
            <a:off x="1188001" y="5041323"/>
            <a:ext cx="45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Οι τιμές των παθητικών στοιχείων που προέκυψαν από το MATLAB , τροποποιήθηκαν κατάλληλα για να έχουμε όσο το δυνατόν καλύτερο αποτέλεσμα.</a:t>
            </a:r>
          </a:p>
        </p:txBody>
      </p:sp>
      <p:graphicFrame>
        <p:nvGraphicFramePr>
          <p:cNvPr id="9" name="Πίνακας 8">
            <a:extLst>
              <a:ext uri="{FF2B5EF4-FFF2-40B4-BE49-F238E27FC236}">
                <a16:creationId xmlns:a16="http://schemas.microsoft.com/office/drawing/2014/main" id="{79478AAB-3B6E-C332-F205-E3E04730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449823"/>
              </p:ext>
            </p:extLst>
          </p:nvPr>
        </p:nvGraphicFramePr>
        <p:xfrm>
          <a:off x="5980670" y="4606582"/>
          <a:ext cx="5253543" cy="1542863"/>
        </p:xfrm>
        <a:graphic>
          <a:graphicData uri="http://schemas.openxmlformats.org/drawingml/2006/table">
            <a:tbl>
              <a:tblPr firstRow="1" firstCol="1" bandRow="1"/>
              <a:tblGrid>
                <a:gridCol w="748218">
                  <a:extLst>
                    <a:ext uri="{9D8B030D-6E8A-4147-A177-3AD203B41FA5}">
                      <a16:colId xmlns:a16="http://schemas.microsoft.com/office/drawing/2014/main" val="2034508236"/>
                    </a:ext>
                  </a:extLst>
                </a:gridCol>
                <a:gridCol w="1141730">
                  <a:extLst>
                    <a:ext uri="{9D8B030D-6E8A-4147-A177-3AD203B41FA5}">
                      <a16:colId xmlns:a16="http://schemas.microsoft.com/office/drawing/2014/main" val="2776747062"/>
                    </a:ext>
                  </a:extLst>
                </a:gridCol>
                <a:gridCol w="559435">
                  <a:extLst>
                    <a:ext uri="{9D8B030D-6E8A-4147-A177-3AD203B41FA5}">
                      <a16:colId xmlns:a16="http://schemas.microsoft.com/office/drawing/2014/main" val="2559490460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336729416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3982324867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25840358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525636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Γράμμα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Συχνότητα(</a:t>
                      </a: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Hz</a:t>
                      </a:r>
                      <a:r>
                        <a:rPr lang="el-GR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Q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R1</a:t>
                      </a:r>
                      <a:r>
                        <a:rPr lang="el-GR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(Ω)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R2</a:t>
                      </a:r>
                      <a:r>
                        <a:rPr lang="el-GR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(Ω)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C1(F)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C2(F)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08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AA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700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 μ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14.1 p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99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21.8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316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6.7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1.56 </a:t>
                      </a: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7.3 p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06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38.3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845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3.8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668 n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2.05 p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14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ER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14.7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700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7.5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642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3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1350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316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4.5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225.3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42.75 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256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1690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27.1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845 k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 k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116.3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12.91 p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58194"/>
                  </a:ext>
                </a:extLst>
              </a:tr>
            </a:tbl>
          </a:graphicData>
        </a:graphic>
      </p:graphicFrame>
      <p:sp>
        <p:nvSpPr>
          <p:cNvPr id="2" name="Τίτλος 1">
            <a:extLst>
              <a:ext uri="{FF2B5EF4-FFF2-40B4-BE49-F238E27FC236}">
                <a16:creationId xmlns:a16="http://schemas.microsoft.com/office/drawing/2014/main" id="{BD1E6512-9408-4212-54F7-67D3C858DE95}"/>
              </a:ext>
            </a:extLst>
          </p:cNvPr>
          <p:cNvSpPr txBox="1">
            <a:spLocks/>
          </p:cNvSpPr>
          <p:nvPr/>
        </p:nvSpPr>
        <p:spPr>
          <a:xfrm>
            <a:off x="1656256" y="6524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sz="2800" dirty="0"/>
              <a:t>Φίλτρα </a:t>
            </a:r>
            <a:r>
              <a:rPr lang="en-GB" sz="2800" dirty="0">
                <a:cs typeface="Calibri" panose="020F0502020204030204" pitchFamily="34" charset="0"/>
              </a:rPr>
              <a:t>Sallen-Key </a:t>
            </a:r>
            <a:r>
              <a:rPr lang="el-GR" sz="2800" dirty="0">
                <a:cs typeface="Calibri" panose="020F0502020204030204" pitchFamily="34" charset="0"/>
              </a:rPr>
              <a:t>τοπολογία </a:t>
            </a:r>
            <a:r>
              <a:rPr lang="el-GR" sz="2800" dirty="0"/>
              <a:t>- </a:t>
            </a:r>
            <a:r>
              <a:rPr lang="el-GR" sz="2800" noProof="1"/>
              <a:t>ΥΛΟΠΟΙΗΣΗ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31144A-CFAD-E94F-2539-4BC7A0FA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E982EC-F3B1-5687-3A66-DD7EB293B96B}"/>
              </a:ext>
            </a:extLst>
          </p:cNvPr>
          <p:cNvCxnSpPr>
            <a:cxnSpLocks/>
          </p:cNvCxnSpPr>
          <p:nvPr/>
        </p:nvCxnSpPr>
        <p:spPr>
          <a:xfrm flipV="1">
            <a:off x="2826687" y="2151984"/>
            <a:ext cx="515322" cy="59283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B24F067A-A326-8AFB-8FB1-164432540007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3D3C4-23F3-D9FE-B9B1-88060241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89" y="955229"/>
            <a:ext cx="5598458" cy="17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C956003F-C42F-FBA3-5F72-E6A7FC629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245" y="2736147"/>
            <a:ext cx="6676642" cy="18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00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93EE8-909E-D4B1-AC3F-18522458D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Πίνακας 1">
            <a:extLst>
              <a:ext uri="{FF2B5EF4-FFF2-40B4-BE49-F238E27FC236}">
                <a16:creationId xmlns:a16="http://schemas.microsoft.com/office/drawing/2014/main" id="{6AAC0CD6-DAC0-8DB4-7036-BDF6EE189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71231"/>
              </p:ext>
            </p:extLst>
          </p:nvPr>
        </p:nvGraphicFramePr>
        <p:xfrm>
          <a:off x="3411522" y="5209974"/>
          <a:ext cx="5368955" cy="904698"/>
        </p:xfrm>
        <a:graphic>
          <a:graphicData uri="http://schemas.openxmlformats.org/drawingml/2006/table">
            <a:tbl>
              <a:tblPr firstRow="1" firstCol="1" bandRow="1"/>
              <a:tblGrid>
                <a:gridCol w="1049066">
                  <a:extLst>
                    <a:ext uri="{9D8B030D-6E8A-4147-A177-3AD203B41FA5}">
                      <a16:colId xmlns:a16="http://schemas.microsoft.com/office/drawing/2014/main" val="2361193347"/>
                    </a:ext>
                  </a:extLst>
                </a:gridCol>
                <a:gridCol w="1887456">
                  <a:extLst>
                    <a:ext uri="{9D8B030D-6E8A-4147-A177-3AD203B41FA5}">
                      <a16:colId xmlns:a16="http://schemas.microsoft.com/office/drawing/2014/main" val="3965305394"/>
                    </a:ext>
                  </a:extLst>
                </a:gridCol>
                <a:gridCol w="2432433">
                  <a:extLst>
                    <a:ext uri="{9D8B030D-6E8A-4147-A177-3AD203B41FA5}">
                      <a16:colId xmlns:a16="http://schemas.microsoft.com/office/drawing/2014/main" val="200084399"/>
                    </a:ext>
                  </a:extLst>
                </a:gridCol>
              </a:tblGrid>
              <a:tr h="2434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100" b="1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Φωνήεν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Ιδανική συχνότητα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(Hz)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Πειραματική συχνότητα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(Hz)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912823"/>
                  </a:ext>
                </a:extLst>
              </a:tr>
              <a:tr h="10816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l-GR" sz="1100" b="1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444.4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98589"/>
                  </a:ext>
                </a:extLst>
              </a:tr>
              <a:tr h="108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085358"/>
                  </a:ext>
                </a:extLst>
              </a:tr>
              <a:tr h="10816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2390</a:t>
                      </a:r>
                      <a:endParaRPr lang="el-GR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2200</a:t>
                      </a:r>
                      <a:endParaRPr lang="el-GR" sz="1100" b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11201"/>
                  </a:ext>
                </a:extLst>
              </a:tr>
            </a:tbl>
          </a:graphicData>
        </a:graphic>
      </p:graphicFrame>
      <p:sp>
        <p:nvSpPr>
          <p:cNvPr id="3" name="Τίτλος 1">
            <a:extLst>
              <a:ext uri="{FF2B5EF4-FFF2-40B4-BE49-F238E27FC236}">
                <a16:creationId xmlns:a16="http://schemas.microsoft.com/office/drawing/2014/main" id="{4E1EF9A4-D12F-135D-D4B8-62B3660656A3}"/>
              </a:ext>
            </a:extLst>
          </p:cNvPr>
          <p:cNvSpPr txBox="1">
            <a:spLocks/>
          </p:cNvSpPr>
          <p:nvPr/>
        </p:nvSpPr>
        <p:spPr>
          <a:xfrm>
            <a:off x="1792036" y="73733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sz="2800" dirty="0"/>
              <a:t>Φίλτρα </a:t>
            </a:r>
            <a:r>
              <a:rPr lang="en-US" sz="2800" dirty="0" err="1"/>
              <a:t>sallen</a:t>
            </a:r>
            <a:r>
              <a:rPr lang="en-US" sz="2800" dirty="0"/>
              <a:t>-key </a:t>
            </a:r>
            <a:r>
              <a:rPr lang="el-GR" sz="2800" dirty="0"/>
              <a:t>- </a:t>
            </a:r>
            <a:r>
              <a:rPr lang="el-GR" sz="2800" noProof="1"/>
              <a:t>ΑπΟτελεσματα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7D239-BC3D-307A-BB4A-4639E0239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sp>
        <p:nvSpPr>
          <p:cNvPr id="10" name="Θέση κειμένου 3">
            <a:extLst>
              <a:ext uri="{FF2B5EF4-FFF2-40B4-BE49-F238E27FC236}">
                <a16:creationId xmlns:a16="http://schemas.microsoft.com/office/drawing/2014/main" id="{53C83B98-9651-195F-3F52-5A37E98A22A2}"/>
              </a:ext>
            </a:extLst>
          </p:cNvPr>
          <p:cNvSpPr txBox="1">
            <a:spLocks/>
          </p:cNvSpPr>
          <p:nvPr/>
        </p:nvSpPr>
        <p:spPr>
          <a:xfrm>
            <a:off x="1549669" y="1187759"/>
            <a:ext cx="339169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</a:t>
            </a:r>
          </a:p>
        </p:txBody>
      </p:sp>
      <p:sp>
        <p:nvSpPr>
          <p:cNvPr id="11" name="Θέση κειμένου 3">
            <a:extLst>
              <a:ext uri="{FF2B5EF4-FFF2-40B4-BE49-F238E27FC236}">
                <a16:creationId xmlns:a16="http://schemas.microsoft.com/office/drawing/2014/main" id="{B15F0E80-7692-E760-1FA1-F0656F36CE6C}"/>
              </a:ext>
            </a:extLst>
          </p:cNvPr>
          <p:cNvSpPr txBox="1">
            <a:spLocks/>
          </p:cNvSpPr>
          <p:nvPr/>
        </p:nvSpPr>
        <p:spPr>
          <a:xfrm>
            <a:off x="7187262" y="1364372"/>
            <a:ext cx="3391695" cy="48753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Ανάλυση στο πεδίο του χρόνου </a:t>
            </a:r>
          </a:p>
        </p:txBody>
      </p:sp>
      <p:pic>
        <p:nvPicPr>
          <p:cNvPr id="5" name="Εικόνα 2">
            <a:extLst>
              <a:ext uri="{FF2B5EF4-FFF2-40B4-BE49-F238E27FC236}">
                <a16:creationId xmlns:a16="http://schemas.microsoft.com/office/drawing/2014/main" id="{6AE20768-B038-C5B3-DE81-2B165579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40" y="1770664"/>
            <a:ext cx="4523435" cy="3316670"/>
          </a:xfrm>
          <a:prstGeom prst="rect">
            <a:avLst/>
          </a:prstGeom>
        </p:spPr>
      </p:pic>
      <p:cxnSp>
        <p:nvCxnSpPr>
          <p:cNvPr id="12" name="Straight Connector 20">
            <a:extLst>
              <a:ext uri="{FF2B5EF4-FFF2-40B4-BE49-F238E27FC236}">
                <a16:creationId xmlns:a16="http://schemas.microsoft.com/office/drawing/2014/main" id="{14A64251-5FD5-DDDD-9F44-16E8CB9BF7A4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9F77B0D8-CC0E-271F-C6EF-5F7CFE2C5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03" y="1860397"/>
            <a:ext cx="5382350" cy="28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45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5614-8019-85B6-70F5-762FCCE23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Πίνακας 1">
            <a:extLst>
              <a:ext uri="{FF2B5EF4-FFF2-40B4-BE49-F238E27FC236}">
                <a16:creationId xmlns:a16="http://schemas.microsoft.com/office/drawing/2014/main" id="{35AC7634-1103-2468-F7B2-04B6C198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76220"/>
              </p:ext>
            </p:extLst>
          </p:nvPr>
        </p:nvGraphicFramePr>
        <p:xfrm>
          <a:off x="3411522" y="5095037"/>
          <a:ext cx="5368955" cy="904698"/>
        </p:xfrm>
        <a:graphic>
          <a:graphicData uri="http://schemas.openxmlformats.org/drawingml/2006/table">
            <a:tbl>
              <a:tblPr firstRow="1" firstCol="1" bandRow="1"/>
              <a:tblGrid>
                <a:gridCol w="1049066">
                  <a:extLst>
                    <a:ext uri="{9D8B030D-6E8A-4147-A177-3AD203B41FA5}">
                      <a16:colId xmlns:a16="http://schemas.microsoft.com/office/drawing/2014/main" val="2361193347"/>
                    </a:ext>
                  </a:extLst>
                </a:gridCol>
                <a:gridCol w="1887456">
                  <a:extLst>
                    <a:ext uri="{9D8B030D-6E8A-4147-A177-3AD203B41FA5}">
                      <a16:colId xmlns:a16="http://schemas.microsoft.com/office/drawing/2014/main" val="3965305394"/>
                    </a:ext>
                  </a:extLst>
                </a:gridCol>
                <a:gridCol w="2432433">
                  <a:extLst>
                    <a:ext uri="{9D8B030D-6E8A-4147-A177-3AD203B41FA5}">
                      <a16:colId xmlns:a16="http://schemas.microsoft.com/office/drawing/2014/main" val="200084399"/>
                    </a:ext>
                  </a:extLst>
                </a:gridCol>
              </a:tblGrid>
              <a:tr h="2434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100" b="1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Φωνήεν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Ιδανική συχνότητα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(Hz)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Πειραματική συχνότητα </a:t>
                      </a: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(Hz)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912823"/>
                  </a:ext>
                </a:extLst>
              </a:tr>
              <a:tr h="10816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</a:t>
                      </a:r>
                      <a:endParaRPr lang="el-GR" sz="1100" b="1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470</a:t>
                      </a:r>
                      <a:endParaRPr lang="el-GR" sz="1100" b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98589"/>
                  </a:ext>
                </a:extLst>
              </a:tr>
              <a:tr h="108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1350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1319</a:t>
                      </a:r>
                      <a:endParaRPr lang="el-GR" sz="1100" b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085358"/>
                  </a:ext>
                </a:extLst>
              </a:tr>
              <a:tr h="10816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l-GR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1690</a:t>
                      </a:r>
                      <a:endParaRPr lang="el-GR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  <a:buNone/>
                      </a:pPr>
                      <a:r>
                        <a:rPr lang="en-GB" sz="1100" b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1640</a:t>
                      </a:r>
                      <a:endParaRPr lang="el-GR" sz="1100" b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11201"/>
                  </a:ext>
                </a:extLst>
              </a:tr>
            </a:tbl>
          </a:graphicData>
        </a:graphic>
      </p:graphicFrame>
      <p:sp>
        <p:nvSpPr>
          <p:cNvPr id="3" name="Τίτλος 1">
            <a:extLst>
              <a:ext uri="{FF2B5EF4-FFF2-40B4-BE49-F238E27FC236}">
                <a16:creationId xmlns:a16="http://schemas.microsoft.com/office/drawing/2014/main" id="{03A77044-2E61-3F5D-DF06-D2E1F7E34A47}"/>
              </a:ext>
            </a:extLst>
          </p:cNvPr>
          <p:cNvSpPr txBox="1">
            <a:spLocks/>
          </p:cNvSpPr>
          <p:nvPr/>
        </p:nvSpPr>
        <p:spPr>
          <a:xfrm>
            <a:off x="1723360" y="105179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sz="2800" dirty="0"/>
              <a:t>Φίλτρα </a:t>
            </a:r>
            <a:r>
              <a:rPr lang="en-US" sz="2800" dirty="0" err="1"/>
              <a:t>sallen</a:t>
            </a:r>
            <a:r>
              <a:rPr lang="en-US" sz="2800" dirty="0"/>
              <a:t>-key </a:t>
            </a:r>
            <a:r>
              <a:rPr lang="el-GR" sz="2800" dirty="0"/>
              <a:t>- </a:t>
            </a:r>
            <a:r>
              <a:rPr lang="el-GR" sz="2800" noProof="1"/>
              <a:t>ΑπΟτελεσματα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BDF9D4-CB4A-9E83-DBBA-C2392CC0E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sp>
        <p:nvSpPr>
          <p:cNvPr id="10" name="Θέση κειμένου 3">
            <a:extLst>
              <a:ext uri="{FF2B5EF4-FFF2-40B4-BE49-F238E27FC236}">
                <a16:creationId xmlns:a16="http://schemas.microsoft.com/office/drawing/2014/main" id="{91D70EA4-36F2-1FBA-F955-7C4DD252106F}"/>
              </a:ext>
            </a:extLst>
          </p:cNvPr>
          <p:cNvSpPr txBox="1">
            <a:spLocks/>
          </p:cNvSpPr>
          <p:nvPr/>
        </p:nvSpPr>
        <p:spPr>
          <a:xfrm>
            <a:off x="1387099" y="1181269"/>
            <a:ext cx="339169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Απόκριση συχνότητας</a:t>
            </a:r>
          </a:p>
        </p:txBody>
      </p:sp>
      <p:sp>
        <p:nvSpPr>
          <p:cNvPr id="11" name="Θέση κειμένου 3">
            <a:extLst>
              <a:ext uri="{FF2B5EF4-FFF2-40B4-BE49-F238E27FC236}">
                <a16:creationId xmlns:a16="http://schemas.microsoft.com/office/drawing/2014/main" id="{8E6A3F90-A352-113B-1B06-0C0A8D2B062C}"/>
              </a:ext>
            </a:extLst>
          </p:cNvPr>
          <p:cNvSpPr txBox="1">
            <a:spLocks/>
          </p:cNvSpPr>
          <p:nvPr/>
        </p:nvSpPr>
        <p:spPr>
          <a:xfrm>
            <a:off x="6716482" y="1341796"/>
            <a:ext cx="3391695" cy="48753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cs typeface="Calibri" panose="020F0502020204030204" pitchFamily="34" charset="0"/>
              </a:rPr>
              <a:t>Ανάλυση στο πεδίο του χρόνου </a:t>
            </a:r>
          </a:p>
        </p:txBody>
      </p:sp>
      <p:pic>
        <p:nvPicPr>
          <p:cNvPr id="13" name="Εικόνα 9">
            <a:extLst>
              <a:ext uri="{FF2B5EF4-FFF2-40B4-BE49-F238E27FC236}">
                <a16:creationId xmlns:a16="http://schemas.microsoft.com/office/drawing/2014/main" id="{F4DE4736-B6F4-812D-E3C6-A2D4BB08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09" y="1804927"/>
            <a:ext cx="3883076" cy="2900315"/>
          </a:xfrm>
          <a:prstGeom prst="rect">
            <a:avLst/>
          </a:prstGeom>
        </p:spPr>
      </p:pic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6FC406B3-6088-268D-43D6-B153DCFE3CC4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EF80AB8-4925-9CBF-32C8-44FA52629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918481"/>
            <a:ext cx="5180705" cy="27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4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Ορθογώνιο: Στρογγύλεμα γωνιών 35">
            <a:extLst>
              <a:ext uri="{FF2B5EF4-FFF2-40B4-BE49-F238E27FC236}">
                <a16:creationId xmlns:a16="http://schemas.microsoft.com/office/drawing/2014/main" id="{94A00916-524F-CD26-5935-8B4A97796516}"/>
              </a:ext>
            </a:extLst>
          </p:cNvPr>
          <p:cNvSpPr/>
          <p:nvPr/>
        </p:nvSpPr>
        <p:spPr>
          <a:xfrm>
            <a:off x="7764133" y="3052214"/>
            <a:ext cx="1785600" cy="891948"/>
          </a:xfrm>
          <a:prstGeom prst="roundRect">
            <a:avLst>
              <a:gd name="adj" fmla="val 1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l-GR" b="1" dirty="0">
                <a:solidFill>
                  <a:schemeClr val="bg1"/>
                </a:solidFill>
              </a:rPr>
              <a:t>Φωνητικό Σύστημα</a:t>
            </a:r>
            <a:endParaRPr lang="el-GR" dirty="0">
              <a:solidFill>
                <a:schemeClr val="bg1"/>
              </a:solidFill>
            </a:endParaRPr>
          </a:p>
        </p:txBody>
      </p:sp>
      <p:grpSp>
        <p:nvGrpSpPr>
          <p:cNvPr id="15" name="Ομάδα 25">
            <a:extLst>
              <a:ext uri="{FF2B5EF4-FFF2-40B4-BE49-F238E27FC236}">
                <a16:creationId xmlns:a16="http://schemas.microsoft.com/office/drawing/2014/main" id="{3835C1E7-9B3D-7AFD-599A-CD16AD8EF9E4}"/>
              </a:ext>
            </a:extLst>
          </p:cNvPr>
          <p:cNvGrpSpPr/>
          <p:nvPr/>
        </p:nvGrpSpPr>
        <p:grpSpPr>
          <a:xfrm>
            <a:off x="9969319" y="3052214"/>
            <a:ext cx="1398286" cy="891948"/>
            <a:chOff x="2001495" y="1006741"/>
            <a:chExt cx="1286626" cy="804141"/>
          </a:xfrm>
        </p:grpSpPr>
        <p:sp>
          <p:nvSpPr>
            <p:cNvPr id="16" name="Ορθογώνιο: Στρογγύλεμα γωνιών 33">
              <a:extLst>
                <a:ext uri="{FF2B5EF4-FFF2-40B4-BE49-F238E27FC236}">
                  <a16:creationId xmlns:a16="http://schemas.microsoft.com/office/drawing/2014/main" id="{D64D7886-D3FF-B88E-243A-FD74AB9D8AB5}"/>
                </a:ext>
              </a:extLst>
            </p:cNvPr>
            <p:cNvSpPr/>
            <p:nvPr/>
          </p:nvSpPr>
          <p:spPr>
            <a:xfrm>
              <a:off x="2001495" y="1006741"/>
              <a:ext cx="1286626" cy="8041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 sz="2000"/>
            </a:p>
          </p:txBody>
        </p:sp>
        <p:sp>
          <p:nvSpPr>
            <p:cNvPr id="17" name="Ορθογώνιο: Στρογγύλεμα γωνιών 6">
              <a:extLst>
                <a:ext uri="{FF2B5EF4-FFF2-40B4-BE49-F238E27FC236}">
                  <a16:creationId xmlns:a16="http://schemas.microsoft.com/office/drawing/2014/main" id="{2211AEC4-1BFC-4B29-5CBF-20AB36B42313}"/>
                </a:ext>
              </a:extLst>
            </p:cNvPr>
            <p:cNvSpPr txBox="1"/>
            <p:nvPr/>
          </p:nvSpPr>
          <p:spPr>
            <a:xfrm>
              <a:off x="2036911" y="1061450"/>
              <a:ext cx="1233379" cy="6913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l-GR" sz="1400" b="1" dirty="0"/>
                <a:t>Το αναπνευστικό σύστημα (</a:t>
              </a:r>
              <a:r>
                <a:rPr lang="el-GR" sz="1400" b="1" dirty="0" err="1"/>
                <a:t>υπογλωττιδικό</a:t>
              </a:r>
              <a:r>
                <a:rPr lang="el-GR" sz="1400" b="1" dirty="0"/>
                <a:t>)</a:t>
              </a:r>
              <a:endParaRPr lang="el-GR" sz="1400" b="1" kern="1200" dirty="0"/>
            </a:p>
          </p:txBody>
        </p:sp>
      </p:grpSp>
      <p:grpSp>
        <p:nvGrpSpPr>
          <p:cNvPr id="18" name="Ομάδα 26">
            <a:extLst>
              <a:ext uri="{FF2B5EF4-FFF2-40B4-BE49-F238E27FC236}">
                <a16:creationId xmlns:a16="http://schemas.microsoft.com/office/drawing/2014/main" id="{F4ED7C8B-978D-D9AA-131D-C3FAEB4A4286}"/>
              </a:ext>
            </a:extLst>
          </p:cNvPr>
          <p:cNvGrpSpPr/>
          <p:nvPr/>
        </p:nvGrpSpPr>
        <p:grpSpPr>
          <a:xfrm>
            <a:off x="9966077" y="1689764"/>
            <a:ext cx="1398286" cy="891948"/>
            <a:chOff x="2001495" y="2011918"/>
            <a:chExt cx="1286626" cy="804141"/>
          </a:xfrm>
        </p:grpSpPr>
        <p:sp>
          <p:nvSpPr>
            <p:cNvPr id="19" name="Ορθογώνιο: Στρογγύλεμα γωνιών 31">
              <a:extLst>
                <a:ext uri="{FF2B5EF4-FFF2-40B4-BE49-F238E27FC236}">
                  <a16:creationId xmlns:a16="http://schemas.microsoft.com/office/drawing/2014/main" id="{0AE3B4B5-B794-6AFC-0472-888A7B068600}"/>
                </a:ext>
              </a:extLst>
            </p:cNvPr>
            <p:cNvSpPr/>
            <p:nvPr/>
          </p:nvSpPr>
          <p:spPr>
            <a:xfrm>
              <a:off x="2001495" y="2011918"/>
              <a:ext cx="1286626" cy="8041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 sz="2000"/>
            </a:p>
          </p:txBody>
        </p:sp>
        <p:sp>
          <p:nvSpPr>
            <p:cNvPr id="20" name="Ορθογώνιο: Στρογγύλεμα γωνιών 8">
              <a:extLst>
                <a:ext uri="{FF2B5EF4-FFF2-40B4-BE49-F238E27FC236}">
                  <a16:creationId xmlns:a16="http://schemas.microsoft.com/office/drawing/2014/main" id="{B537753F-7887-2C93-BABB-8D3D0883A034}"/>
                </a:ext>
              </a:extLst>
            </p:cNvPr>
            <p:cNvSpPr txBox="1"/>
            <p:nvPr/>
          </p:nvSpPr>
          <p:spPr>
            <a:xfrm>
              <a:off x="2025047" y="2035470"/>
              <a:ext cx="1239522" cy="7570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l-GR" sz="1400" b="1" dirty="0"/>
                <a:t>Ο λάρυγγας (φωνητικές χορδές)</a:t>
              </a:r>
              <a:endParaRPr lang="el-GR" sz="1400" kern="1200" dirty="0"/>
            </a:p>
          </p:txBody>
        </p:sp>
      </p:grpSp>
      <p:grpSp>
        <p:nvGrpSpPr>
          <p:cNvPr id="22" name="Ομάδα 28">
            <a:extLst>
              <a:ext uri="{FF2B5EF4-FFF2-40B4-BE49-F238E27FC236}">
                <a16:creationId xmlns:a16="http://schemas.microsoft.com/office/drawing/2014/main" id="{FB7FF9AF-1EE6-D4B6-EECF-49EE821CD348}"/>
              </a:ext>
            </a:extLst>
          </p:cNvPr>
          <p:cNvGrpSpPr/>
          <p:nvPr/>
        </p:nvGrpSpPr>
        <p:grpSpPr>
          <a:xfrm>
            <a:off x="9966077" y="4475347"/>
            <a:ext cx="1398286" cy="891948"/>
            <a:chOff x="2001495" y="3017095"/>
            <a:chExt cx="1286626" cy="804141"/>
          </a:xfrm>
        </p:grpSpPr>
        <p:sp>
          <p:nvSpPr>
            <p:cNvPr id="23" name="Ορθογώνιο: Στρογγύλεμα γωνιών 29">
              <a:extLst>
                <a:ext uri="{FF2B5EF4-FFF2-40B4-BE49-F238E27FC236}">
                  <a16:creationId xmlns:a16="http://schemas.microsoft.com/office/drawing/2014/main" id="{FF09B1CF-F425-346F-D74B-C8F9FBE30725}"/>
                </a:ext>
              </a:extLst>
            </p:cNvPr>
            <p:cNvSpPr/>
            <p:nvPr/>
          </p:nvSpPr>
          <p:spPr>
            <a:xfrm>
              <a:off x="2001495" y="3017095"/>
              <a:ext cx="1286626" cy="8041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 sz="2000"/>
            </a:p>
          </p:txBody>
        </p:sp>
        <p:sp>
          <p:nvSpPr>
            <p:cNvPr id="24" name="Ορθογώνιο: Στρογγύλεμα γωνιών 11">
              <a:extLst>
                <a:ext uri="{FF2B5EF4-FFF2-40B4-BE49-F238E27FC236}">
                  <a16:creationId xmlns:a16="http://schemas.microsoft.com/office/drawing/2014/main" id="{A0F7CC5F-68EE-3121-9FDC-A3A5C08C3BB2}"/>
                </a:ext>
              </a:extLst>
            </p:cNvPr>
            <p:cNvSpPr txBox="1"/>
            <p:nvPr/>
          </p:nvSpPr>
          <p:spPr>
            <a:xfrm>
              <a:off x="2025047" y="3040647"/>
              <a:ext cx="1239522" cy="7570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l-GR" sz="1400" b="1" dirty="0"/>
                <a:t>Ο φωνητικός σωλήνας (</a:t>
              </a:r>
              <a:r>
                <a:rPr lang="el-GR" sz="1400" b="1" dirty="0" err="1"/>
                <a:t>υπεργλωττιδικό</a:t>
              </a:r>
              <a:r>
                <a:rPr lang="el-GR" sz="1400" b="1" dirty="0"/>
                <a:t> σύστημα) </a:t>
              </a:r>
            </a:p>
          </p:txBody>
        </p:sp>
      </p:grpSp>
      <p:pic>
        <p:nvPicPr>
          <p:cNvPr id="27" name="Εικόνα 10">
            <a:extLst>
              <a:ext uri="{FF2B5EF4-FFF2-40B4-BE49-F238E27FC236}">
                <a16:creationId xmlns:a16="http://schemas.microsoft.com/office/drawing/2014/main" id="{AD12B608-9D12-5753-37FE-E5351750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749" y="3429000"/>
            <a:ext cx="2987792" cy="281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Εικόνα 12">
            <a:extLst>
              <a:ext uri="{FF2B5EF4-FFF2-40B4-BE49-F238E27FC236}">
                <a16:creationId xmlns:a16="http://schemas.microsoft.com/office/drawing/2014/main" id="{20B61C32-79F8-4894-7A29-27681DA73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7"/>
          <a:stretch/>
        </p:blipFill>
        <p:spPr>
          <a:xfrm>
            <a:off x="4687929" y="3367481"/>
            <a:ext cx="2656618" cy="294152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C8E626-AF27-F6A1-1C56-5C745C3589D6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9549733" y="3498188"/>
            <a:ext cx="419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727873-06A3-9308-3231-3C332A8101D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9549733" y="2135739"/>
            <a:ext cx="441940" cy="1362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3D6A93-8D42-755F-532B-376DF5E0D97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9549733" y="3498188"/>
            <a:ext cx="416344" cy="1423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Θέση κειμένου 3">
            <a:extLst>
              <a:ext uri="{FF2B5EF4-FFF2-40B4-BE49-F238E27FC236}">
                <a16:creationId xmlns:a16="http://schemas.microsoft.com/office/drawing/2014/main" id="{1D9D9501-C23A-51A8-50D3-C72CAEA54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062998"/>
            <a:ext cx="8707265" cy="1518713"/>
          </a:xfrm>
        </p:spPr>
        <p:txBody>
          <a:bodyPr>
            <a:normAutofit/>
          </a:bodyPr>
          <a:lstStyle/>
          <a:p>
            <a:r>
              <a:rPr lang="el-GR" dirty="0"/>
              <a:t>Η μετάβαση από απλούς ήχους σε μια ομιλία υψηλής πολυπλοκότητας</a:t>
            </a:r>
            <a:br>
              <a:rPr lang="el-GR" dirty="0"/>
            </a:br>
            <a:r>
              <a:rPr lang="el-GR" dirty="0"/>
              <a:t>είναι αποτέλεσμα της μοναδικής ικανότητας του ανθρώπου: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l-GR" dirty="0"/>
              <a:t>να </a:t>
            </a:r>
            <a:r>
              <a:rPr lang="el-GR" b="1" dirty="0"/>
              <a:t>παράγει φωνή</a:t>
            </a:r>
            <a:r>
              <a:rPr lang="el-GR" dirty="0"/>
              <a:t> (πηγή ήχου) μέσω του λάρυγγα, και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l-GR" dirty="0"/>
              <a:t>να </a:t>
            </a:r>
            <a:r>
              <a:rPr lang="el-GR" b="1" dirty="0"/>
              <a:t>διαμορφώνει τον ήχο</a:t>
            </a:r>
            <a:r>
              <a:rPr lang="el-GR" dirty="0"/>
              <a:t> (φιλτράρισμα) με τα όργανα της άρθρωσης.</a:t>
            </a:r>
          </a:p>
        </p:txBody>
      </p:sp>
      <p:sp>
        <p:nvSpPr>
          <p:cNvPr id="48" name="Τίτλος 1">
            <a:extLst>
              <a:ext uri="{FF2B5EF4-FFF2-40B4-BE49-F238E27FC236}">
                <a16:creationId xmlns:a16="http://schemas.microsoft.com/office/drawing/2014/main" id="{9E688222-71F8-8BCD-E1D0-D8280149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051" y="156806"/>
            <a:ext cx="9161933" cy="920436"/>
          </a:xfrm>
        </p:spPr>
        <p:txBody>
          <a:bodyPr anchor="ctr">
            <a:normAutofit/>
          </a:bodyPr>
          <a:lstStyle/>
          <a:p>
            <a:pPr algn="ctr"/>
            <a:r>
              <a:rPr lang="el-GR" dirty="0"/>
              <a:t>ΒΑΣΙΚΕΣ ΑΡΧΕΣ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C4130B-33C2-4311-8F6F-E5F7CB037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62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9D39711-D43D-DFB3-16FF-6C453BA0B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85592"/>
            <a:ext cx="9905999" cy="47628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l-GR" dirty="0"/>
              <a:t>Συμπεράσματα:</a:t>
            </a:r>
          </a:p>
          <a:p>
            <a:r>
              <a:rPr lang="el-GR" dirty="0"/>
              <a:t>Έχουν σχεδιαστεί φίλτρα φωνητικών συχνοτήτων έκτης τάξης που μιμούνται το φίλτρο του ανθρώπινου φωνητικού σωλήνα, χρησιμοποιώντας </a:t>
            </a:r>
            <a:r>
              <a:rPr lang="en-GB" dirty="0" err="1"/>
              <a:t>OpAmps</a:t>
            </a:r>
            <a:r>
              <a:rPr lang="en-GB" dirty="0"/>
              <a:t> </a:t>
            </a:r>
            <a:r>
              <a:rPr lang="el-GR" dirty="0"/>
              <a:t>ως ενεργά στοιχεία</a:t>
            </a:r>
            <a:r>
              <a:rPr lang="en-US" dirty="0"/>
              <a:t>.</a:t>
            </a:r>
            <a:endParaRPr lang="el-GR" dirty="0"/>
          </a:p>
          <a:p>
            <a:r>
              <a:rPr lang="en-GB" dirty="0"/>
              <a:t>H </a:t>
            </a:r>
            <a:r>
              <a:rPr lang="el-GR" dirty="0"/>
              <a:t>τοπολογία </a:t>
            </a:r>
            <a:r>
              <a:rPr lang="en-GB" dirty="0"/>
              <a:t>FLF </a:t>
            </a:r>
            <a:r>
              <a:rPr lang="el-GR" dirty="0"/>
              <a:t>φαίνεται να είχε καλύτερα αποτελέσματα από την τοπολογία </a:t>
            </a:r>
            <a:r>
              <a:rPr lang="en-GB" dirty="0"/>
              <a:t>Sallen-Key</a:t>
            </a:r>
            <a:r>
              <a:rPr lang="el-GR" dirty="0"/>
              <a:t>, αν και έχει μεγαλύτερη κατανάλωση.</a:t>
            </a:r>
          </a:p>
          <a:p>
            <a:pPr marL="0" indent="0">
              <a:buNone/>
            </a:pPr>
            <a:r>
              <a:rPr lang="el-GR" dirty="0"/>
              <a:t>Μελλοντική εργασία:</a:t>
            </a:r>
          </a:p>
          <a:p>
            <a:r>
              <a:rPr lang="el-GR" dirty="0"/>
              <a:t>Χρήση άλλων τύπων ενεργών στοιχείων για περαιτέρω μείωση της πολυπλοκότητας του κυκλώματος.</a:t>
            </a:r>
          </a:p>
          <a:p>
            <a:r>
              <a:rPr lang="el-GR" dirty="0"/>
              <a:t>Σχεδιασμός σε επίπεδου </a:t>
            </a:r>
            <a:r>
              <a:rPr lang="en-GB" dirty="0"/>
              <a:t>layout</a:t>
            </a:r>
            <a:r>
              <a:rPr lang="el-GR" dirty="0"/>
              <a:t>.</a:t>
            </a:r>
            <a:endParaRPr lang="en-GB" dirty="0"/>
          </a:p>
          <a:p>
            <a:r>
              <a:rPr lang="el-GR" dirty="0"/>
              <a:t>Συνδυασμός με </a:t>
            </a:r>
            <a:r>
              <a:rPr lang="el-GR" dirty="0" err="1"/>
              <a:t>νευρωνικά</a:t>
            </a:r>
            <a:r>
              <a:rPr lang="el-GR" dirty="0"/>
              <a:t> δίκτυα .</a:t>
            </a:r>
          </a:p>
          <a:p>
            <a:endParaRPr lang="el-GR" dirty="0"/>
          </a:p>
        </p:txBody>
      </p:sp>
      <p:sp>
        <p:nvSpPr>
          <p:cNvPr id="6" name="Τίτλος 1">
            <a:extLst>
              <a:ext uri="{FF2B5EF4-FFF2-40B4-BE49-F238E27FC236}">
                <a16:creationId xmlns:a16="http://schemas.microsoft.com/office/drawing/2014/main" id="{18EDD9EF-C747-DB0F-0C8A-D1E1B71EAB89}"/>
              </a:ext>
            </a:extLst>
          </p:cNvPr>
          <p:cNvSpPr txBox="1">
            <a:spLocks/>
          </p:cNvSpPr>
          <p:nvPr/>
        </p:nvSpPr>
        <p:spPr>
          <a:xfrm>
            <a:off x="1802312" y="6524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l-GR" sz="2800" dirty="0"/>
              <a:t>Συμπεράσματα και μελλοντικές εργασίες</a:t>
            </a:r>
            <a:endParaRPr lang="el-GR" sz="2800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0DCE1-594C-E259-4499-410242D89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8" name="Straight Connector 20">
            <a:extLst>
              <a:ext uri="{FF2B5EF4-FFF2-40B4-BE49-F238E27FC236}">
                <a16:creationId xmlns:a16="http://schemas.microsoft.com/office/drawing/2014/main" id="{1D3E386D-FFAC-44B8-7D1E-E006C3F95221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19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47BCB-FC18-EBD0-4A8B-A570F3ECABB0}"/>
              </a:ext>
            </a:extLst>
          </p:cNvPr>
          <p:cNvSpPr txBox="1"/>
          <p:nvPr/>
        </p:nvSpPr>
        <p:spPr>
          <a:xfrm>
            <a:off x="4354717" y="2844224"/>
            <a:ext cx="3150030" cy="576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>
                <a:latin typeface="Calibri" panose="020F0502020204030204" pitchFamily="34" charset="0"/>
                <a:cs typeface="Calibri" panose="020F0502020204030204" pitchFamily="34" charset="0"/>
              </a:rPr>
              <a:t>Σας ευχαριστώ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!!!</a:t>
            </a:r>
            <a:endParaRPr lang="el-G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4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Θέση κειμένου 3">
            <a:extLst>
              <a:ext uri="{FF2B5EF4-FFF2-40B4-BE49-F238E27FC236}">
                <a16:creationId xmlns:a16="http://schemas.microsoft.com/office/drawing/2014/main" id="{CC1CF04F-C8C8-8415-6B13-CF7F3792E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4549" y="1116655"/>
            <a:ext cx="8707265" cy="487536"/>
          </a:xfrm>
        </p:spPr>
        <p:txBody>
          <a:bodyPr>
            <a:normAutofit/>
          </a:bodyPr>
          <a:lstStyle/>
          <a:p>
            <a:pPr marL="285750" indent="-285750" algn="ctr">
              <a:buFont typeface="Wingdings" pitchFamily="2" charset="2"/>
              <a:buChar char="q"/>
            </a:pPr>
            <a:r>
              <a:rPr lang="el-GR" sz="1800" dirty="0"/>
              <a:t>Εισαγωγή στα Φίλτρα </a:t>
            </a:r>
            <a:r>
              <a:rPr lang="en-US" sz="1800" dirty="0"/>
              <a:t>Formant</a:t>
            </a:r>
            <a:endParaRPr lang="el-GR" sz="1800" dirty="0"/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8C0FC070-4EB1-BC36-C097-425AC627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09" y="120714"/>
            <a:ext cx="9161933" cy="9204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Formant </a:t>
            </a:r>
            <a:r>
              <a:rPr lang="el-GR" dirty="0"/>
              <a:t>Φίλτρα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3182A-0AB5-C856-D015-20BE5CDBE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sp>
        <p:nvSpPr>
          <p:cNvPr id="11" name="Θέση κειμένου 3">
            <a:extLst>
              <a:ext uri="{FF2B5EF4-FFF2-40B4-BE49-F238E27FC236}">
                <a16:creationId xmlns:a16="http://schemas.microsoft.com/office/drawing/2014/main" id="{AE9AF896-239D-F537-30FD-1EE5BF135B66}"/>
              </a:ext>
            </a:extLst>
          </p:cNvPr>
          <p:cNvSpPr txBox="1">
            <a:spLocks/>
          </p:cNvSpPr>
          <p:nvPr/>
        </p:nvSpPr>
        <p:spPr>
          <a:xfrm>
            <a:off x="1284408" y="1860397"/>
            <a:ext cx="8707265" cy="4057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800" b="1" dirty="0"/>
              <a:t>Τι είναι τα Φίλτρα </a:t>
            </a:r>
            <a:r>
              <a:rPr lang="en-GB" sz="1800" b="1" dirty="0"/>
              <a:t>Formant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Φίλτρα που μιμούνται τα χαρακτηριστικά συντονισμού του φωνητικού σωλήνα.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Χρησιμοποιούνται στην επεξεργασία σήματος ομιλίας για την παραγωγή φωνηέντων.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800" dirty="0"/>
          </a:p>
          <a:p>
            <a:r>
              <a:rPr lang="el-GR" sz="1800" b="1" dirty="0"/>
              <a:t>Βασικά στοιχεία:</a:t>
            </a:r>
            <a:endParaRPr lang="el-G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Resonators </a:t>
            </a:r>
            <a:endParaRPr lang="el-G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Κορυφές σε συγκεκριμένες συχνότητες (</a:t>
            </a:r>
            <a:r>
              <a:rPr lang="en-GB" sz="1800" dirty="0"/>
              <a:t>formants</a:t>
            </a:r>
            <a:r>
              <a:rPr lang="el-GR" sz="1800" dirty="0"/>
              <a:t>)</a:t>
            </a:r>
          </a:p>
        </p:txBody>
      </p:sp>
      <p:cxnSp>
        <p:nvCxnSpPr>
          <p:cNvPr id="12" name="Straight Connector 20">
            <a:extLst>
              <a:ext uri="{FF2B5EF4-FFF2-40B4-BE49-F238E27FC236}">
                <a16:creationId xmlns:a16="http://schemas.microsoft.com/office/drawing/2014/main" id="{D00446F1-0A77-2BA1-F07A-035BB06A1E5E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03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8AFE7-3A86-3290-FDA7-7697C302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Θέση κειμένου 3">
            <a:extLst>
              <a:ext uri="{FF2B5EF4-FFF2-40B4-BE49-F238E27FC236}">
                <a16:creationId xmlns:a16="http://schemas.microsoft.com/office/drawing/2014/main" id="{3362FAC0-5773-0E19-1050-A53499AAA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5729" y="1110803"/>
            <a:ext cx="8707265" cy="487536"/>
          </a:xfrm>
        </p:spPr>
        <p:txBody>
          <a:bodyPr>
            <a:normAutofit/>
          </a:bodyPr>
          <a:lstStyle/>
          <a:p>
            <a:pPr marL="285750" indent="-285750" algn="ctr">
              <a:buFont typeface="Wingdings" pitchFamily="2" charset="2"/>
              <a:buChar char="q"/>
            </a:pPr>
            <a:r>
              <a:rPr lang="en-US" sz="1800" dirty="0"/>
              <a:t>Formant</a:t>
            </a:r>
            <a:r>
              <a:rPr lang="el-GR" sz="1800" dirty="0"/>
              <a:t> Συχνότητα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00C77F80-0030-D2AD-1DCC-8A56BE88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396" y="111182"/>
            <a:ext cx="9161933" cy="9204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Formant </a:t>
            </a:r>
            <a:r>
              <a:rPr lang="el-GR" dirty="0"/>
              <a:t>Φίλτρα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1B5F3-DB58-AE58-C152-B66BE2EC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grpSp>
        <p:nvGrpSpPr>
          <p:cNvPr id="2" name="Ομάδα 35">
            <a:extLst>
              <a:ext uri="{FF2B5EF4-FFF2-40B4-BE49-F238E27FC236}">
                <a16:creationId xmlns:a16="http://schemas.microsoft.com/office/drawing/2014/main" id="{451FB07D-9BA3-02FC-F845-330C7A14E137}"/>
              </a:ext>
            </a:extLst>
          </p:cNvPr>
          <p:cNvGrpSpPr/>
          <p:nvPr/>
        </p:nvGrpSpPr>
        <p:grpSpPr>
          <a:xfrm>
            <a:off x="6304327" y="1729257"/>
            <a:ext cx="4306367" cy="1621681"/>
            <a:chOff x="1874180" y="-24048"/>
            <a:chExt cx="1681908" cy="842804"/>
          </a:xfrm>
        </p:grpSpPr>
        <p:sp>
          <p:nvSpPr>
            <p:cNvPr id="3" name="Ορθογώνιο: Στρογγύλεμα γωνιών 36">
              <a:extLst>
                <a:ext uri="{FF2B5EF4-FFF2-40B4-BE49-F238E27FC236}">
                  <a16:creationId xmlns:a16="http://schemas.microsoft.com/office/drawing/2014/main" id="{E40E07C3-24FE-E6A3-A886-86DD81C44BA3}"/>
                </a:ext>
              </a:extLst>
            </p:cNvPr>
            <p:cNvSpPr/>
            <p:nvPr/>
          </p:nvSpPr>
          <p:spPr>
            <a:xfrm>
              <a:off x="1923873" y="2649"/>
              <a:ext cx="1632215" cy="8161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Ορθογώνιο: Στρογγύλεμα γωνιών 4">
                  <a:extLst>
                    <a:ext uri="{FF2B5EF4-FFF2-40B4-BE49-F238E27FC236}">
                      <a16:creationId xmlns:a16="http://schemas.microsoft.com/office/drawing/2014/main" id="{F184609F-3D6B-C55F-AED4-BD37308B6A07}"/>
                    </a:ext>
                  </a:extLst>
                </p:cNvPr>
                <p:cNvSpPr txBox="1"/>
                <p:nvPr/>
              </p:nvSpPr>
              <p:spPr>
                <a:xfrm>
                  <a:off x="1874180" y="-24048"/>
                  <a:ext cx="1632215" cy="79182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6670" tIns="17780" rIns="26670" bIns="1778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2400" b="1" kern="1200" dirty="0"/>
                    <a:t>Formant</a:t>
                  </a:r>
                  <a:r>
                    <a:rPr lang="en-GB" sz="1400" b="1" kern="1200" dirty="0"/>
                    <a:t> </a:t>
                  </a:r>
                  <a:r>
                    <a:rPr lang="en-GB" sz="2400" b="1" kern="1200" dirty="0"/>
                    <a:t>Frequency</a:t>
                  </a:r>
                  <a:r>
                    <a:rPr lang="en-GB" sz="2000" b="1" kern="1200" dirty="0"/>
                    <a:t>: </a:t>
                  </a:r>
                </a:p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2400" i="1" kern="1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kern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kern="12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kern="12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kern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 kern="12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kern="12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kern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kern="12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kern="12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kern="120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kern="12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kern="120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a14:m>
                  <a:endParaRPr lang="el-GR" sz="2000" kern="1200" dirty="0"/>
                </a:p>
              </p:txBody>
            </p:sp>
          </mc:Choice>
          <mc:Fallback xmlns="">
            <p:sp>
              <p:nvSpPr>
                <p:cNvPr id="4" name="Ορθογώνιο: Στρογγύλεμα γωνιών 4">
                  <a:extLst>
                    <a:ext uri="{FF2B5EF4-FFF2-40B4-BE49-F238E27FC236}">
                      <a16:creationId xmlns:a16="http://schemas.microsoft.com/office/drawing/2014/main" id="{F184609F-3D6B-C55F-AED4-BD37308B6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180" y="-24048"/>
                  <a:ext cx="1632215" cy="79182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Ομάδα 39">
            <a:extLst>
              <a:ext uri="{FF2B5EF4-FFF2-40B4-BE49-F238E27FC236}">
                <a16:creationId xmlns:a16="http://schemas.microsoft.com/office/drawing/2014/main" id="{E28180B0-C255-35E1-716D-6BCFF6A44FDB}"/>
              </a:ext>
            </a:extLst>
          </p:cNvPr>
          <p:cNvGrpSpPr/>
          <p:nvPr/>
        </p:nvGrpSpPr>
        <p:grpSpPr>
          <a:xfrm>
            <a:off x="4785759" y="4379532"/>
            <a:ext cx="1873231" cy="1005670"/>
            <a:chOff x="2250316" y="1022783"/>
            <a:chExt cx="1305772" cy="816107"/>
          </a:xfrm>
        </p:grpSpPr>
        <p:sp>
          <p:nvSpPr>
            <p:cNvPr id="6" name="Ορθογώνιο: Στρογγύλεμα γωνιών 40">
              <a:extLst>
                <a:ext uri="{FF2B5EF4-FFF2-40B4-BE49-F238E27FC236}">
                  <a16:creationId xmlns:a16="http://schemas.microsoft.com/office/drawing/2014/main" id="{4A55FC70-68D8-4FC6-2716-247734BC2FF5}"/>
                </a:ext>
              </a:extLst>
            </p:cNvPr>
            <p:cNvSpPr/>
            <p:nvPr/>
          </p:nvSpPr>
          <p:spPr>
            <a:xfrm>
              <a:off x="2250316" y="1022783"/>
              <a:ext cx="1305772" cy="8161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Ορθογώνιο: Στρογγύλεμα γωνιών 7">
                  <a:extLst>
                    <a:ext uri="{FF2B5EF4-FFF2-40B4-BE49-F238E27FC236}">
                      <a16:creationId xmlns:a16="http://schemas.microsoft.com/office/drawing/2014/main" id="{F3E49EC5-D145-06E8-7EB1-FFABBF10D1A9}"/>
                    </a:ext>
                  </a:extLst>
                </p:cNvPr>
                <p:cNvSpPr txBox="1"/>
                <p:nvPr/>
              </p:nvSpPr>
              <p:spPr>
                <a:xfrm>
                  <a:off x="2274219" y="1046686"/>
                  <a:ext cx="1257966" cy="76830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32385" tIns="21590" rIns="32385" bIns="21590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kern="12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kern="12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kern="1200"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l-GR" dirty="0"/>
                    <a:t>Συχνότητα συντονισμού</a:t>
                  </a:r>
                  <a:r>
                    <a:rPr lang="en-GB" kern="1200" dirty="0"/>
                    <a:t> (Formant)</a:t>
                  </a:r>
                  <a:endParaRPr lang="el-GR" sz="1700" kern="1200" dirty="0"/>
                </a:p>
              </p:txBody>
            </p:sp>
          </mc:Choice>
          <mc:Fallback xmlns="">
            <p:sp>
              <p:nvSpPr>
                <p:cNvPr id="7" name="Ορθογώνιο: Στρογγύλεμα γωνιών 7">
                  <a:extLst>
                    <a:ext uri="{FF2B5EF4-FFF2-40B4-BE49-F238E27FC236}">
                      <a16:creationId xmlns:a16="http://schemas.microsoft.com/office/drawing/2014/main" id="{F3E49EC5-D145-06E8-7EB1-FFABBF10D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4219" y="1046686"/>
                  <a:ext cx="1257966" cy="768301"/>
                </a:xfrm>
                <a:prstGeom prst="rect">
                  <a:avLst/>
                </a:prstGeom>
                <a:blipFill>
                  <a:blip r:embed="rId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Ομάδα 43">
            <a:extLst>
              <a:ext uri="{FF2B5EF4-FFF2-40B4-BE49-F238E27FC236}">
                <a16:creationId xmlns:a16="http://schemas.microsoft.com/office/drawing/2014/main" id="{2180BFBA-3662-1200-F23C-C507A886B256}"/>
              </a:ext>
            </a:extLst>
          </p:cNvPr>
          <p:cNvGrpSpPr/>
          <p:nvPr/>
        </p:nvGrpSpPr>
        <p:grpSpPr>
          <a:xfrm>
            <a:off x="7211335" y="4410220"/>
            <a:ext cx="1873231" cy="1004400"/>
            <a:chOff x="2250316" y="2042918"/>
            <a:chExt cx="1305772" cy="816107"/>
          </a:xfrm>
        </p:grpSpPr>
        <p:sp>
          <p:nvSpPr>
            <p:cNvPr id="13" name="Ορθογώνιο: Στρογγύλεμα γωνιών 44">
              <a:extLst>
                <a:ext uri="{FF2B5EF4-FFF2-40B4-BE49-F238E27FC236}">
                  <a16:creationId xmlns:a16="http://schemas.microsoft.com/office/drawing/2014/main" id="{2EFFB18B-95A6-F500-4298-1D5CA286CA92}"/>
                </a:ext>
              </a:extLst>
            </p:cNvPr>
            <p:cNvSpPr/>
            <p:nvPr/>
          </p:nvSpPr>
          <p:spPr>
            <a:xfrm>
              <a:off x="2250316" y="2042918"/>
              <a:ext cx="1305772" cy="8161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Ορθογώνιο: Στρογγύλεμα γωνιών 10">
                  <a:extLst>
                    <a:ext uri="{FF2B5EF4-FFF2-40B4-BE49-F238E27FC236}">
                      <a16:creationId xmlns:a16="http://schemas.microsoft.com/office/drawing/2014/main" id="{2D2C254B-E1CA-3019-7AF3-DE0F86CD42ED}"/>
                    </a:ext>
                  </a:extLst>
                </p:cNvPr>
                <p:cNvSpPr txBox="1"/>
                <p:nvPr/>
              </p:nvSpPr>
              <p:spPr>
                <a:xfrm>
                  <a:off x="2274219" y="2066821"/>
                  <a:ext cx="1257966" cy="76830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32385" tIns="21590" rIns="32385" bIns="21590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 xmlns:m="http://schemas.openxmlformats.org/officeDocument/2006/math">
                      <m:r>
                        <a:rPr lang="en-US" b="0" i="1" kern="120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GB" kern="1200" dirty="0"/>
                    <a:t>: </a:t>
                  </a:r>
                  <a:r>
                    <a:rPr lang="el-GR" dirty="0"/>
                    <a:t>Ταχύτητα του ήχου</a:t>
                  </a:r>
                  <a:endParaRPr lang="el-GR" kern="1200" dirty="0"/>
                </a:p>
              </p:txBody>
            </p:sp>
          </mc:Choice>
          <mc:Fallback xmlns="">
            <p:sp>
              <p:nvSpPr>
                <p:cNvPr id="14" name="Ορθογώνιο: Στρογγύλεμα γωνιών 10">
                  <a:extLst>
                    <a:ext uri="{FF2B5EF4-FFF2-40B4-BE49-F238E27FC236}">
                      <a16:creationId xmlns:a16="http://schemas.microsoft.com/office/drawing/2014/main" id="{2D2C254B-E1CA-3019-7AF3-DE0F86CD4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4219" y="2066821"/>
                  <a:ext cx="1257966" cy="7683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Ομάδα 47">
            <a:extLst>
              <a:ext uri="{FF2B5EF4-FFF2-40B4-BE49-F238E27FC236}">
                <a16:creationId xmlns:a16="http://schemas.microsoft.com/office/drawing/2014/main" id="{1161C789-6A2D-04E9-3342-01516E2F5585}"/>
              </a:ext>
            </a:extLst>
          </p:cNvPr>
          <p:cNvGrpSpPr/>
          <p:nvPr/>
        </p:nvGrpSpPr>
        <p:grpSpPr>
          <a:xfrm>
            <a:off x="9613714" y="4410220"/>
            <a:ext cx="1873231" cy="1004400"/>
            <a:chOff x="2250316" y="3063053"/>
            <a:chExt cx="1305772" cy="816107"/>
          </a:xfrm>
        </p:grpSpPr>
        <p:sp>
          <p:nvSpPr>
            <p:cNvPr id="16" name="Ορθογώνιο: Στρογγύλεμα γωνιών 48">
              <a:extLst>
                <a:ext uri="{FF2B5EF4-FFF2-40B4-BE49-F238E27FC236}">
                  <a16:creationId xmlns:a16="http://schemas.microsoft.com/office/drawing/2014/main" id="{00D1E56B-056C-C90F-3E9C-E42DBD24406B}"/>
                </a:ext>
              </a:extLst>
            </p:cNvPr>
            <p:cNvSpPr/>
            <p:nvPr/>
          </p:nvSpPr>
          <p:spPr>
            <a:xfrm>
              <a:off x="2250316" y="3063053"/>
              <a:ext cx="1305772" cy="8161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17" name="Ορθογώνιο: Στρογγύλεμα γωνιών 13">
              <a:extLst>
                <a:ext uri="{FF2B5EF4-FFF2-40B4-BE49-F238E27FC236}">
                  <a16:creationId xmlns:a16="http://schemas.microsoft.com/office/drawing/2014/main" id="{B55C07C9-884A-FFBA-7964-A47D5097A495}"/>
                </a:ext>
              </a:extLst>
            </p:cNvPr>
            <p:cNvSpPr txBox="1"/>
            <p:nvPr/>
          </p:nvSpPr>
          <p:spPr>
            <a:xfrm>
              <a:off x="2274219" y="3086956"/>
              <a:ext cx="1257966" cy="7683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21590" rIns="32385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kern="1200" dirty="0"/>
                <a:t>L: </a:t>
              </a:r>
              <a:r>
                <a:rPr lang="el-GR" dirty="0"/>
                <a:t>μήκος του σωλήνα της φωνητικής οδού</a:t>
              </a:r>
              <a:endParaRPr lang="el-GR" kern="1200" dirty="0"/>
            </a:p>
          </p:txBody>
        </p:sp>
      </p:grpSp>
      <p:pic>
        <p:nvPicPr>
          <p:cNvPr id="18" name="Εικόνα 50">
            <a:extLst>
              <a:ext uri="{FF2B5EF4-FFF2-40B4-BE49-F238E27FC236}">
                <a16:creationId xmlns:a16="http://schemas.microsoft.com/office/drawing/2014/main" id="{BCD367EC-2482-D17A-5366-736FD9C42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4467" y="1729257"/>
            <a:ext cx="4424964" cy="1727218"/>
          </a:xfrm>
          <a:prstGeom prst="rect">
            <a:avLst/>
          </a:prstGeom>
        </p:spPr>
      </p:pic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0D0ABFC9-94B4-595A-35B3-1EC8F2E39FF2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A52009-E042-E82B-4738-F24940CD1FEB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8521128" y="3350938"/>
            <a:ext cx="2029202" cy="108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228ED1-D050-80A0-C1CD-FA1170FCDCF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8147951" y="3350938"/>
            <a:ext cx="373177" cy="105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20B6AA-A93C-6059-F4C3-E2F95AA79A71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flipH="1">
            <a:off x="5722375" y="3350938"/>
            <a:ext cx="2798753" cy="1058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40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5AC5-9EDD-0D3A-388F-99D1B7EA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Θέση κειμένου 3">
            <a:extLst>
              <a:ext uri="{FF2B5EF4-FFF2-40B4-BE49-F238E27FC236}">
                <a16:creationId xmlns:a16="http://schemas.microsoft.com/office/drawing/2014/main" id="{99641D01-03BA-4CB2-F079-E72C9F9E1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8742" y="1108908"/>
            <a:ext cx="8707265" cy="487536"/>
          </a:xfrm>
        </p:spPr>
        <p:txBody>
          <a:bodyPr>
            <a:normAutofit/>
          </a:bodyPr>
          <a:lstStyle/>
          <a:p>
            <a:pPr marL="285750" indent="-285750" algn="ctr">
              <a:buFont typeface="Wingdings" pitchFamily="2" charset="2"/>
              <a:buChar char="q"/>
            </a:pPr>
            <a:r>
              <a:rPr lang="el-GR" sz="1800" dirty="0"/>
              <a:t>Μοντέλο Πηγής – Φίλτρου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0AE2724A-2DBE-D14B-A0F8-46996EA9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09" y="120714"/>
            <a:ext cx="9161933" cy="9204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Formant </a:t>
            </a:r>
            <a:r>
              <a:rPr lang="el-GR" dirty="0"/>
              <a:t>Φίλτρα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0C8ED5-E960-DABD-9DB2-81C932F57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17F71AB5-9AA6-A094-EC4C-C6F1A24F33D8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1" name="Εικόνα 1">
            <a:extLst>
              <a:ext uri="{FF2B5EF4-FFF2-40B4-BE49-F238E27FC236}">
                <a16:creationId xmlns:a16="http://schemas.microsoft.com/office/drawing/2014/main" id="{EEC7F576-6E1A-FEAF-685B-24054FF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9034" y="1752175"/>
            <a:ext cx="4851271" cy="3509381"/>
          </a:xfrm>
          <a:prstGeom prst="rect">
            <a:avLst/>
          </a:prstGeom>
        </p:spPr>
      </p:pic>
      <p:sp>
        <p:nvSpPr>
          <p:cNvPr id="19" name="Θέση κειμένου 3">
            <a:extLst>
              <a:ext uri="{FF2B5EF4-FFF2-40B4-BE49-F238E27FC236}">
                <a16:creationId xmlns:a16="http://schemas.microsoft.com/office/drawing/2014/main" id="{113F6099-03DA-E5E1-E941-EB4DF9D8A3A0}"/>
              </a:ext>
            </a:extLst>
          </p:cNvPr>
          <p:cNvSpPr txBox="1">
            <a:spLocks/>
          </p:cNvSpPr>
          <p:nvPr/>
        </p:nvSpPr>
        <p:spPr>
          <a:xfrm>
            <a:off x="1141409" y="1576773"/>
            <a:ext cx="5183890" cy="4057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b="1" dirty="0"/>
              <a:t>Διαδικασία Παραγωγής Ομιλίας</a:t>
            </a:r>
          </a:p>
          <a:p>
            <a:r>
              <a:rPr lang="el-GR" b="1" dirty="0"/>
              <a:t>Πηγή (</a:t>
            </a:r>
            <a:r>
              <a:rPr lang="en-GB" b="1" dirty="0"/>
              <a:t>Source):</a:t>
            </a:r>
            <a:br>
              <a:rPr lang="en-GB" dirty="0"/>
            </a:br>
            <a:r>
              <a:rPr lang="el-GR" dirty="0"/>
              <a:t>Οι φωνητικές χορδές δονούνται και δημιουργούν το </a:t>
            </a:r>
            <a:r>
              <a:rPr lang="el-GR" b="1" dirty="0"/>
              <a:t>γλωττιδικό κύμα</a:t>
            </a:r>
            <a:r>
              <a:rPr lang="el-GR" dirty="0"/>
              <a:t>, δηλαδή την αρχική μορφή του ήχου.</a:t>
            </a:r>
          </a:p>
          <a:p>
            <a:r>
              <a:rPr lang="el-GR" b="1" dirty="0"/>
              <a:t>Φίλτρο (</a:t>
            </a:r>
            <a:r>
              <a:rPr lang="en-GB" b="1" dirty="0"/>
              <a:t>Filter):</a:t>
            </a:r>
            <a:br>
              <a:rPr lang="en-GB" dirty="0"/>
            </a:br>
            <a:r>
              <a:rPr lang="el-GR" dirty="0"/>
              <a:t>Ο φωνητικός σωλήνας (στόμα, γλώσσα, χείλη, ρινική κοιλότητα) </a:t>
            </a:r>
            <a:r>
              <a:rPr lang="el-GR" b="1" dirty="0"/>
              <a:t>διαμορφώνει</a:t>
            </a:r>
            <a:r>
              <a:rPr lang="el-GR" dirty="0"/>
              <a:t> το κύμα σε κατανοητούς ήχους και φωνήεντα.</a:t>
            </a:r>
          </a:p>
          <a:p>
            <a:r>
              <a:rPr lang="el-GR" b="1" dirty="0"/>
              <a:t>Βασικά στοιχεία του μοντέλου:</a:t>
            </a:r>
            <a:br>
              <a:rPr lang="el-GR" dirty="0"/>
            </a:br>
            <a:r>
              <a:rPr lang="el-GR" dirty="0"/>
              <a:t>✔ Το γλωττιδικό κύμα ως είσοδος</a:t>
            </a:r>
            <a:br>
              <a:rPr lang="el-GR" dirty="0"/>
            </a:br>
            <a:r>
              <a:rPr lang="el-GR" dirty="0"/>
              <a:t>✔ Οι συντονιστές που ενισχύουν συγκεκριμένες συχνότητες (</a:t>
            </a:r>
            <a:r>
              <a:rPr lang="en-US" dirty="0"/>
              <a:t>formants</a:t>
            </a:r>
            <a:r>
              <a:rPr lang="el-GR" dirty="0"/>
              <a:t>) για την παραγωγή του δίφθογγου.</a:t>
            </a:r>
          </a:p>
        </p:txBody>
      </p:sp>
    </p:spTree>
    <p:extLst>
      <p:ext uri="{BB962C8B-B14F-4D97-AF65-F5344CB8AC3E}">
        <p14:creationId xmlns:p14="http://schemas.microsoft.com/office/powerpoint/2010/main" val="2948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05968B-BD3E-D4CC-A0B2-70A824FD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09" y="1703938"/>
            <a:ext cx="10345536" cy="16264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</a:t>
            </a:r>
            <a:r>
              <a:rPr lang="el-GR" dirty="0"/>
              <a:t> απόκριση συχνότητας περιλαμβάνει έναν αριθμό κορυφαίων συχνοτήτων 𝐹1, 𝐹2, 𝐹3 (</a:t>
            </a:r>
            <a:r>
              <a:rPr lang="en-GB" dirty="0"/>
              <a:t>F</a:t>
            </a:r>
            <a:r>
              <a:rPr lang="el-GR" dirty="0" err="1"/>
              <a:t>ormants</a:t>
            </a:r>
            <a:r>
              <a:rPr lang="el-GR" dirty="0"/>
              <a:t>).</a:t>
            </a:r>
          </a:p>
          <a:p>
            <a:r>
              <a:rPr lang="el-GR" dirty="0"/>
              <a:t>Το κάθε </a:t>
            </a:r>
            <a:r>
              <a:rPr lang="en-GB" dirty="0"/>
              <a:t>formant </a:t>
            </a:r>
            <a:r>
              <a:rPr lang="el-GR" dirty="0"/>
              <a:t>χρειάζεται έναν </a:t>
            </a:r>
            <a:r>
              <a:rPr lang="en-GB" dirty="0"/>
              <a:t>resonator </a:t>
            </a:r>
            <a:r>
              <a:rPr lang="el-GR" dirty="0"/>
              <a:t>για να «εντοπιστεί» , αυτός ο </a:t>
            </a:r>
            <a:r>
              <a:rPr lang="en-GB" dirty="0"/>
              <a:t>resonator </a:t>
            </a:r>
            <a:r>
              <a:rPr lang="el-GR" dirty="0"/>
              <a:t>υλοποιείται με ένα χαμηλοπερατό φίλτρο 2</a:t>
            </a:r>
            <a:r>
              <a:rPr lang="el-GR" baseline="30000" dirty="0"/>
              <a:t>ης</a:t>
            </a:r>
            <a:r>
              <a:rPr lang="el-GR" dirty="0"/>
              <a:t> τάξης .</a:t>
            </a:r>
          </a:p>
          <a:p>
            <a:r>
              <a:rPr lang="el-GR" dirty="0"/>
              <a:t>Για την εύρεση των τιμών των παθητικών στοιχείων του φίλτρου χρησιμοποιήθηκε κατάλληλος κώδικας </a:t>
            </a:r>
            <a:r>
              <a:rPr lang="en-GB" dirty="0"/>
              <a:t>MATLAB</a:t>
            </a:r>
            <a:endParaRPr lang="el-G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CDD53-9704-C7D1-78D5-2175297BE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AE956C94-5349-D2DD-A57F-BF7E52D09CB6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E781ED-5530-DA62-0D27-50E9C0C88847}"/>
              </a:ext>
            </a:extLst>
          </p:cNvPr>
          <p:cNvSpPr/>
          <p:nvPr/>
        </p:nvSpPr>
        <p:spPr>
          <a:xfrm>
            <a:off x="2300172" y="3201998"/>
            <a:ext cx="1474874" cy="31217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R" dirty="0"/>
              <a:t>“A</a:t>
            </a:r>
            <a:r>
              <a:rPr lang="en-GB" dirty="0"/>
              <a:t>A</a:t>
            </a:r>
            <a:r>
              <a:rPr lang="en-GR" dirty="0"/>
              <a:t>” φωνήεν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E1BC73C-04D1-BEC4-2B91-CE15BD11F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4779791"/>
                  </p:ext>
                </p:extLst>
              </p:nvPr>
            </p:nvGraphicFramePr>
            <p:xfrm>
              <a:off x="8112278" y="3591312"/>
              <a:ext cx="3816867" cy="10214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694864">
                      <a:extLst>
                        <a:ext uri="{9D8B030D-6E8A-4147-A177-3AD203B41FA5}">
                          <a16:colId xmlns:a16="http://schemas.microsoft.com/office/drawing/2014/main" val="1262849828"/>
                        </a:ext>
                      </a:extLst>
                    </a:gridCol>
                    <a:gridCol w="1492707">
                      <a:extLst>
                        <a:ext uri="{9D8B030D-6E8A-4147-A177-3AD203B41FA5}">
                          <a16:colId xmlns:a16="http://schemas.microsoft.com/office/drawing/2014/main" val="4243315023"/>
                        </a:ext>
                      </a:extLst>
                    </a:gridCol>
                    <a:gridCol w="1629296">
                      <a:extLst>
                        <a:ext uri="{9D8B030D-6E8A-4147-A177-3AD203B41FA5}">
                          <a16:colId xmlns:a16="http://schemas.microsoft.com/office/drawing/2014/main" val="4243101042"/>
                        </a:ext>
                      </a:extLst>
                    </a:gridCol>
                  </a:tblGrid>
                  <a:tr h="340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𝑽𝒐𝒘𝒆𝒍</m:t>
                              </m:r>
                            </m:oMath>
                          </a14:m>
                          <a:r>
                            <a:rPr lang="en-GB" sz="1400" dirty="0"/>
                            <a:t> </a:t>
                          </a:r>
                          <a:endParaRPr lang="el-GR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𝑭𝒐𝒓𝒎𝒂𝒏𝒕𝒔</m:t>
                                </m:r>
                                <m:r>
                                  <a:rPr lang="en-GB" sz="1400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  <m:r>
                                  <a:rPr lang="el-GR" sz="1400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B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𝒂𝒏𝒅𝒘𝒊𝒅𝒕𝒉𝒔</m:t>
                              </m:r>
                              <m:r>
                                <a:rPr lang="el-GR" sz="1400" b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  <m:r>
                                <a:rPr lang="en-GB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l-GR" sz="1400" b="1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3379260"/>
                      </a:ext>
                    </a:extLst>
                  </a:tr>
                  <a:tr h="3404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oMath>
                            </m:oMathPara>
                          </a14:m>
                          <a:endParaRPr lang="el-G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 730,1090,2390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       33,50,62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427688"/>
                      </a:ext>
                    </a:extLst>
                  </a:tr>
                  <a:tr h="3404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b="0" i="0" smtClean="0">
                                    <a:latin typeface="Cambria Math" panose="02040503050406030204" pitchFamily="18" charset="0"/>
                                  </a:rPr>
                                  <m:t>Ε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oMath>
                            </m:oMathPara>
                          </a14:m>
                          <a:endParaRPr lang="en-GB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 491,1350,1690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       33,50,62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99557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E1BC73C-04D1-BEC4-2B91-CE15BD11F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4779791"/>
                  </p:ext>
                </p:extLst>
              </p:nvPr>
            </p:nvGraphicFramePr>
            <p:xfrm>
              <a:off x="8112278" y="3591312"/>
              <a:ext cx="3816867" cy="10214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694864">
                      <a:extLst>
                        <a:ext uri="{9D8B030D-6E8A-4147-A177-3AD203B41FA5}">
                          <a16:colId xmlns:a16="http://schemas.microsoft.com/office/drawing/2014/main" val="1262849828"/>
                        </a:ext>
                      </a:extLst>
                    </a:gridCol>
                    <a:gridCol w="1492707">
                      <a:extLst>
                        <a:ext uri="{9D8B030D-6E8A-4147-A177-3AD203B41FA5}">
                          <a16:colId xmlns:a16="http://schemas.microsoft.com/office/drawing/2014/main" val="4243315023"/>
                        </a:ext>
                      </a:extLst>
                    </a:gridCol>
                    <a:gridCol w="1629296">
                      <a:extLst>
                        <a:ext uri="{9D8B030D-6E8A-4147-A177-3AD203B41FA5}">
                          <a16:colId xmlns:a16="http://schemas.microsoft.com/office/drawing/2014/main" val="4243101042"/>
                        </a:ext>
                      </a:extLst>
                    </a:gridCol>
                  </a:tblGrid>
                  <a:tr h="340468"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77" t="-1786" r="-453509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939" t="-1786" r="-11102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4328" t="-1786" r="-1493" b="-208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3379260"/>
                      </a:ext>
                    </a:extLst>
                  </a:tr>
                  <a:tr h="340468"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1786" r="-453509" b="-1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 730,1090,2390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       33,50,62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427688"/>
                      </a:ext>
                    </a:extLst>
                  </a:tr>
                  <a:tr h="340468"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01786" r="-453509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 491,1350,1690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       33,50,62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99557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Θέση κειμένου 3">
            <a:extLst>
              <a:ext uri="{FF2B5EF4-FFF2-40B4-BE49-F238E27FC236}">
                <a16:creationId xmlns:a16="http://schemas.microsoft.com/office/drawing/2014/main" id="{9C2C8B0B-2E84-0571-A7B8-A0CDF401B7F0}"/>
              </a:ext>
            </a:extLst>
          </p:cNvPr>
          <p:cNvSpPr txBox="1">
            <a:spLocks/>
          </p:cNvSpPr>
          <p:nvPr/>
        </p:nvSpPr>
        <p:spPr>
          <a:xfrm>
            <a:off x="1258349" y="1082933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b="1" dirty="0">
                <a:cs typeface="Calibri" panose="020F0502020204030204" pitchFamily="34" charset="0"/>
              </a:rPr>
              <a:t>Απόκριση συχνότητας</a:t>
            </a:r>
            <a:endParaRPr lang="en-US" b="1" dirty="0">
              <a:cs typeface="Calibri" panose="020F0502020204030204" pitchFamily="34" charset="0"/>
            </a:endParaRPr>
          </a:p>
        </p:txBody>
      </p:sp>
      <p:sp>
        <p:nvSpPr>
          <p:cNvPr id="17" name="Τίτλος 1">
            <a:extLst>
              <a:ext uri="{FF2B5EF4-FFF2-40B4-BE49-F238E27FC236}">
                <a16:creationId xmlns:a16="http://schemas.microsoft.com/office/drawing/2014/main" id="{FD225075-9BF1-A0E5-AA08-2EC9C77E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033" y="79309"/>
            <a:ext cx="9161933" cy="9204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Formant </a:t>
            </a:r>
            <a:r>
              <a:rPr lang="el-GR" dirty="0"/>
              <a:t>Φίλτρα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6F1B57-9E31-702C-A8BD-139C42DC01D8}"/>
              </a:ext>
            </a:extLst>
          </p:cNvPr>
          <p:cNvSpPr/>
          <p:nvPr/>
        </p:nvSpPr>
        <p:spPr>
          <a:xfrm>
            <a:off x="5566890" y="3215406"/>
            <a:ext cx="1474874" cy="31217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R" dirty="0"/>
              <a:t>“ER” φωνήεν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A2EEF7EA-E5B6-B8CF-56D5-42AD6F994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46" y="3591312"/>
            <a:ext cx="3232062" cy="2462244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0417B715-3182-CB5F-5473-806F1969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03" y="3597360"/>
            <a:ext cx="3279072" cy="2462242"/>
          </a:xfrm>
          <a:prstGeom prst="rect">
            <a:avLst/>
          </a:prstGeom>
        </p:spPr>
      </p:pic>
      <p:sp>
        <p:nvSpPr>
          <p:cNvPr id="2" name="Cloud 13">
            <a:extLst>
              <a:ext uri="{FF2B5EF4-FFF2-40B4-BE49-F238E27FC236}">
                <a16:creationId xmlns:a16="http://schemas.microsoft.com/office/drawing/2014/main" id="{25BFD330-6A46-5E7C-695F-A80D0117A284}"/>
              </a:ext>
            </a:extLst>
          </p:cNvPr>
          <p:cNvSpPr/>
          <p:nvPr/>
        </p:nvSpPr>
        <p:spPr>
          <a:xfrm>
            <a:off x="8348579" y="4725909"/>
            <a:ext cx="3475247" cy="162961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Κάθε φωνήεν ανήκει σε μία ‘‘ομάδα’’ αναλόγως το πως προφέρεται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76511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4867F-C659-0321-6259-2AE8C8AE7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B3D64BA-FFCE-A436-1D13-885E9CD3D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472" y="1526797"/>
            <a:ext cx="10198473" cy="13943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l-GR" dirty="0"/>
              <a:t>Η είσοδος είναι ο παλμός </a:t>
            </a:r>
            <a:r>
              <a:rPr lang="en-US" dirty="0"/>
              <a:t>Rosenberg </a:t>
            </a:r>
            <a:r>
              <a:rPr lang="el-GR" dirty="0"/>
              <a:t>και η έξοδος είναι η μορφή του κάθε δίφθογγου.</a:t>
            </a:r>
            <a:r>
              <a:rPr lang="en-US" dirty="0"/>
              <a:t> </a:t>
            </a:r>
            <a:endParaRPr lang="el-GR" dirty="0"/>
          </a:p>
          <a:p>
            <a:pPr marL="0" indent="0">
              <a:buNone/>
            </a:pPr>
            <a:r>
              <a:rPr lang="el-GR" dirty="0"/>
              <a:t>Τα χαρακτηριστικά του παλμού </a:t>
            </a:r>
            <a:r>
              <a:rPr lang="en-US" dirty="0"/>
              <a:t>Rosenberg </a:t>
            </a:r>
            <a:r>
              <a:rPr lang="el-GR" dirty="0"/>
              <a:t>(χρόνος ανόδου-καθόδου, εύρος) καθορίζονται από τα χαρακτηριστικά του λάρυγγα.</a:t>
            </a: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E95884E3-6AA2-5BFE-EEDF-95F578EF9D36}"/>
              </a:ext>
            </a:extLst>
          </p:cNvPr>
          <p:cNvSpPr txBox="1">
            <a:spLocks/>
          </p:cNvSpPr>
          <p:nvPr/>
        </p:nvSpPr>
        <p:spPr>
          <a:xfrm>
            <a:off x="1394906" y="117694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Formant </a:t>
            </a:r>
            <a:r>
              <a:rPr lang="el-GR" dirty="0"/>
              <a:t>Φίλτρα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4F61BE-0CFB-9750-760C-50F44D973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5E814EE1-AFEA-FBFE-6067-603C199EA08C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Θέση κειμένου 3">
            <a:extLst>
              <a:ext uri="{FF2B5EF4-FFF2-40B4-BE49-F238E27FC236}">
                <a16:creationId xmlns:a16="http://schemas.microsoft.com/office/drawing/2014/main" id="{B6F83F24-C3D7-1C66-1D83-375556CB1C12}"/>
              </a:ext>
            </a:extLst>
          </p:cNvPr>
          <p:cNvSpPr txBox="1">
            <a:spLocks/>
          </p:cNvSpPr>
          <p:nvPr/>
        </p:nvSpPr>
        <p:spPr>
          <a:xfrm>
            <a:off x="1394906" y="1017833"/>
            <a:ext cx="8707265" cy="4875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b="1" dirty="0">
                <a:cs typeface="Calibri" panose="020F0502020204030204" pitchFamily="34" charset="0"/>
              </a:rPr>
              <a:t>Απόκριση στον χρόνο </a:t>
            </a:r>
            <a:endParaRPr lang="en-US" b="1" dirty="0">
              <a:cs typeface="Calibri" panose="020F050202020403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D43D823-20CE-944C-9099-CB21B5ACA448}"/>
              </a:ext>
            </a:extLst>
          </p:cNvPr>
          <p:cNvSpPr/>
          <p:nvPr/>
        </p:nvSpPr>
        <p:spPr>
          <a:xfrm>
            <a:off x="7863247" y="2963981"/>
            <a:ext cx="1493242" cy="41952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R" dirty="0"/>
              <a:t>“ER” φωνήεν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B86F0E2-B970-312E-29EA-F8149D37C88C}"/>
              </a:ext>
            </a:extLst>
          </p:cNvPr>
          <p:cNvSpPr/>
          <p:nvPr/>
        </p:nvSpPr>
        <p:spPr>
          <a:xfrm>
            <a:off x="2754511" y="2951001"/>
            <a:ext cx="1493242" cy="41952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R" dirty="0"/>
              <a:t>“AA” φωνήεν</a:t>
            </a:r>
          </a:p>
        </p:txBody>
      </p:sp>
      <p:pic>
        <p:nvPicPr>
          <p:cNvPr id="19" name="Εικόνα 1" descr="Εικόνα που περιέχει κείμενο, στιγμιότυπο οθόνης, γράφημα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49938BB-F6AE-5BDE-8976-DEFDF817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67" y="3462242"/>
            <a:ext cx="3517530" cy="2617593"/>
          </a:xfrm>
          <a:prstGeom prst="rect">
            <a:avLst/>
          </a:prstGeom>
        </p:spPr>
      </p:pic>
      <p:pic>
        <p:nvPicPr>
          <p:cNvPr id="20" name="Εικόνα 1" descr="Εικόνα που περιέχει κείμενο, στιγμιότυπο οθόνης, γραμματοσειρά, γράφ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08FDD69-42D6-283F-5968-00CAD135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655" y="3462242"/>
            <a:ext cx="3452426" cy="26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93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86B8-C7FC-A02D-01C8-4B07E095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loud 21">
            <a:extLst>
              <a:ext uri="{FF2B5EF4-FFF2-40B4-BE49-F238E27FC236}">
                <a16:creationId xmlns:a16="http://schemas.microsoft.com/office/drawing/2014/main" id="{AC20898C-C7DF-747B-FFF1-8316B36A6A4A}"/>
              </a:ext>
            </a:extLst>
          </p:cNvPr>
          <p:cNvSpPr/>
          <p:nvPr/>
        </p:nvSpPr>
        <p:spPr>
          <a:xfrm>
            <a:off x="7583084" y="1805963"/>
            <a:ext cx="4269491" cy="18172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7479370-9B62-12FC-ECF0-EA23587A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64" y="1949573"/>
            <a:ext cx="4007336" cy="13448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i="1" dirty="0">
                <a:cs typeface="Calibri" panose="020F0502020204030204" pitchFamily="34" charset="0"/>
              </a:rPr>
              <a:t>	Core Functionality:</a:t>
            </a:r>
            <a:endParaRPr lang="en-US" sz="16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cs typeface="Calibri" panose="020F0502020204030204" pitchFamily="34" charset="0"/>
              </a:rPr>
              <a:t>2</a:t>
            </a:r>
            <a:r>
              <a:rPr lang="el-GR" sz="1600" baseline="30000" dirty="0">
                <a:cs typeface="Calibri" panose="020F0502020204030204" pitchFamily="34" charset="0"/>
              </a:rPr>
              <a:t>ης</a:t>
            </a:r>
            <a:r>
              <a:rPr lang="el-GR" sz="1600" dirty="0">
                <a:cs typeface="Calibri" panose="020F0502020204030204" pitchFamily="34" charset="0"/>
              </a:rPr>
              <a:t> τάξης </a:t>
            </a:r>
            <a:r>
              <a:rPr lang="el-GR" sz="1600" dirty="0" err="1">
                <a:cs typeface="Calibri" panose="020F0502020204030204" pitchFamily="34" charset="0"/>
              </a:rPr>
              <a:t>χαμηλοπερατά</a:t>
            </a:r>
            <a:r>
              <a:rPr lang="el-GR" sz="1600" dirty="0">
                <a:cs typeface="Calibri" panose="020F0502020204030204" pitchFamily="34" charset="0"/>
              </a:rPr>
              <a:t> φίλτρα</a:t>
            </a:r>
            <a:endParaRPr lang="en-US" sz="16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cs typeface="Calibri" panose="020F0502020204030204" pitchFamily="34" charset="0"/>
              </a:rPr>
              <a:t>Κάθε φίλτρο </a:t>
            </a:r>
            <a:r>
              <a:rPr lang="el-GR" sz="1600" dirty="0" err="1">
                <a:cs typeface="Calibri" panose="020F0502020204030204" pitchFamily="34" charset="0"/>
              </a:rPr>
              <a:t>μοντελοποιεί</a:t>
            </a:r>
            <a:r>
              <a:rPr lang="el-GR" sz="1600" dirty="0">
                <a:cs typeface="Calibri" panose="020F0502020204030204" pitchFamily="34" charset="0"/>
              </a:rPr>
              <a:t> μια συχνότητα </a:t>
            </a:r>
            <a:r>
              <a:rPr lang="en-US" sz="1600" dirty="0">
                <a:cs typeface="Calibri" panose="020F0502020204030204" pitchFamily="34" charset="0"/>
              </a:rPr>
              <a:t>formant</a:t>
            </a:r>
          </a:p>
        </p:txBody>
      </p:sp>
      <p:sp>
        <p:nvSpPr>
          <p:cNvPr id="8" name="Τίτλος 1">
            <a:extLst>
              <a:ext uri="{FF2B5EF4-FFF2-40B4-BE49-F238E27FC236}">
                <a16:creationId xmlns:a16="http://schemas.microsoft.com/office/drawing/2014/main" id="{0CC867D1-01FB-B383-35F8-831E71144297}"/>
              </a:ext>
            </a:extLst>
          </p:cNvPr>
          <p:cNvSpPr txBox="1">
            <a:spLocks/>
          </p:cNvSpPr>
          <p:nvPr/>
        </p:nvSpPr>
        <p:spPr>
          <a:xfrm>
            <a:off x="1515033" y="121480"/>
            <a:ext cx="9161933" cy="9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Formant </a:t>
            </a:r>
            <a:r>
              <a:rPr lang="el-GR" dirty="0"/>
              <a:t>Φίλτρα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CD445-06A8-25DD-0700-A2D9F9FE9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09" y="939961"/>
            <a:ext cx="103455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>
              <a:latin typeface="Garamond" pitchFamily="18" charset="0"/>
            </a:endParaRPr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2F9EB176-7456-FDF7-F09E-22B91BAC8B35}"/>
              </a:ext>
            </a:extLst>
          </p:cNvPr>
          <p:cNvCxnSpPr>
            <a:cxnSpLocks/>
          </p:cNvCxnSpPr>
          <p:nvPr/>
        </p:nvCxnSpPr>
        <p:spPr bwMode="auto">
          <a:xfrm>
            <a:off x="1258349" y="6237312"/>
            <a:ext cx="10091956" cy="0"/>
          </a:xfrm>
          <a:prstGeom prst="line">
            <a:avLst/>
          </a:prstGeom>
          <a:ln>
            <a:solidFill>
              <a:srgbClr val="46A5E3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Θέση κειμένου 3">
            <a:extLst>
              <a:ext uri="{FF2B5EF4-FFF2-40B4-BE49-F238E27FC236}">
                <a16:creationId xmlns:a16="http://schemas.microsoft.com/office/drawing/2014/main" id="{4139186E-555C-98B4-DCFD-8DF7DB98BB72}"/>
              </a:ext>
            </a:extLst>
          </p:cNvPr>
          <p:cNvSpPr txBox="1">
            <a:spLocks/>
          </p:cNvSpPr>
          <p:nvPr/>
        </p:nvSpPr>
        <p:spPr>
          <a:xfrm>
            <a:off x="1400036" y="981624"/>
            <a:ext cx="8707265" cy="48753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l-GR" altLang="el-GR" b="1" dirty="0">
                <a:latin typeface="Garamond" pitchFamily="18" charset="0"/>
              </a:rPr>
              <a:t>2</a:t>
            </a:r>
            <a:r>
              <a:rPr lang="el-GR" altLang="el-GR" b="1" baseline="30000" dirty="0">
                <a:latin typeface="Garamond" pitchFamily="18" charset="0"/>
              </a:rPr>
              <a:t>ης</a:t>
            </a:r>
            <a:r>
              <a:rPr lang="el-GR" altLang="el-GR" b="1" dirty="0">
                <a:latin typeface="Garamond" pitchFamily="18" charset="0"/>
              </a:rPr>
              <a:t> τάξης</a:t>
            </a:r>
            <a:r>
              <a:rPr lang="en-US" altLang="el-GR" b="1" dirty="0">
                <a:latin typeface="Garamond" pitchFamily="18" charset="0"/>
              </a:rPr>
              <a:t> Resonators</a:t>
            </a:r>
          </a:p>
          <a:p>
            <a:pPr lvl="1" indent="-365760" algn="ctr">
              <a:lnSpc>
                <a:spcPct val="150000"/>
              </a:lnSpc>
              <a:spcBef>
                <a:spcPct val="0"/>
              </a:spcBef>
              <a:buSzPct val="80000"/>
              <a:buFont typeface="Wingdings" pitchFamily="2" charset="2"/>
              <a:buChar char="q"/>
            </a:pPr>
            <a:endParaRPr lang="en-US" b="1" dirty="0"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16092-8650-2BED-3F52-4DD99D98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33" y="4024346"/>
            <a:ext cx="1406161" cy="90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B0F3B9-7604-3E20-DCB3-8B04E01C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911" y="4143398"/>
            <a:ext cx="1406161" cy="807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35C250-2944-7C36-2310-85CE787ADEC8}"/>
                  </a:ext>
                </a:extLst>
              </p:cNvPr>
              <p:cNvSpPr txBox="1"/>
              <p:nvPr/>
            </p:nvSpPr>
            <p:spPr>
              <a:xfrm>
                <a:off x="2325413" y="5194701"/>
                <a:ext cx="2771800" cy="920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Συνάρτηση μεταφοράς</a:t>
                </a:r>
                <a:r>
                  <a:rPr lang="en-US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      </a:t>
                </a:r>
              </a:p>
              <a:p>
                <a:pPr algn="ctr"/>
                <a:r>
                  <a:rPr lang="en-US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l-G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35C250-2944-7C36-2310-85CE787A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413" y="5194701"/>
                <a:ext cx="2771800" cy="920701"/>
              </a:xfrm>
              <a:prstGeom prst="rect">
                <a:avLst/>
              </a:prstGeom>
              <a:blipFill>
                <a:blip r:embed="rId4"/>
                <a:stretch>
                  <a:fillRect t="-3311" r="-1274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E16A7A-7ECB-DCE9-4593-D6A05CB3D716}"/>
                  </a:ext>
                </a:extLst>
              </p:cNvPr>
              <p:cNvSpPr txBox="1"/>
              <p:nvPr/>
            </p:nvSpPr>
            <p:spPr>
              <a:xfrm>
                <a:off x="7114163" y="5200684"/>
                <a:ext cx="33697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Παράμετροι κλειδιά</a:t>
                </a:r>
                <a:r>
                  <a:rPr lang="en-US" sz="18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Συχνότητα πόλου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l-G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Συντελεστής Ποιότητας</a:t>
                </a:r>
                <a:r>
                  <a:rPr lang="el-G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:r>
                  <a:rPr lang="el-G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E16A7A-7ECB-DCE9-4593-D6A05CB3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163" y="5200684"/>
                <a:ext cx="3369749" cy="923330"/>
              </a:xfrm>
              <a:prstGeom prst="rect">
                <a:avLst/>
              </a:prstGeom>
              <a:blipFill>
                <a:blip r:embed="rId5"/>
                <a:stretch>
                  <a:fillRect l="-1447" t="-3289" b="-92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F336C93-AEE0-3C23-41A4-E19CF38C8D50}"/>
              </a:ext>
            </a:extLst>
          </p:cNvPr>
          <p:cNvSpPr txBox="1"/>
          <p:nvPr/>
        </p:nvSpPr>
        <p:spPr>
          <a:xfrm>
            <a:off x="1141409" y="1501859"/>
            <a:ext cx="60065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Το φίλτρο αποτελείται από 3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resonators 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σε σύνδεση σε σειρά.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Χρησιμοποιήθηκαν δυο τρόποι υλοποίησης: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Με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FLF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 τοπολογία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Με </a:t>
            </a:r>
            <a:r>
              <a:rPr lang="en-GB" sz="1600">
                <a:latin typeface="Calibri" panose="020F0502020204030204" pitchFamily="34" charset="0"/>
                <a:cs typeface="Calibri" panose="020F0502020204030204" pitchFamily="34" charset="0"/>
              </a:rPr>
              <a:t>Sallen-Key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 τοπολογία </a:t>
            </a:r>
            <a:b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l-G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Για την παρομοίωση και των δυο χρησιμοποιήθηκε ο παλμός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Rosenberg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CF37F8-2DE9-BCD9-ED0E-F10E6920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89" y="3590113"/>
            <a:ext cx="6581527" cy="150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105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Κύκλωμα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0_TF45165253" id="{512C885A-4D3F-4CC2-9651-5DE0F6E48C6A}" vid="{0C304CEA-A841-4D6D-8724-2F435FA19E1C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Σχεδίαση Κυκλώματος</Template>
  <TotalTime>3327</TotalTime>
  <Words>1745</Words>
  <Application>Microsoft Macintosh PowerPoint</Application>
  <PresentationFormat>Ευρεία οθόνη</PresentationFormat>
  <Paragraphs>368</Paragraphs>
  <Slides>31</Slides>
  <Notes>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</vt:lpstr>
      <vt:lpstr>Cambria Math</vt:lpstr>
      <vt:lpstr>Courier New</vt:lpstr>
      <vt:lpstr>Garamond</vt:lpstr>
      <vt:lpstr>Tw Cen MT</vt:lpstr>
      <vt:lpstr>Wingdings</vt:lpstr>
      <vt:lpstr>Κύκλωμα</vt:lpstr>
      <vt:lpstr>Σχεδίαση αναλογικών φίλτρων για την επεξεργασία σημάτων ομιλίας</vt:lpstr>
      <vt:lpstr>Περιεχόμενα </vt:lpstr>
      <vt:lpstr>ΒΑΣΙΚΕΣ ΑΡΧΕΣ</vt:lpstr>
      <vt:lpstr>Formant Φίλτρα</vt:lpstr>
      <vt:lpstr>Formant Φίλτρα</vt:lpstr>
      <vt:lpstr>Formant Φίλτρα</vt:lpstr>
      <vt:lpstr>Formant Φίλτρα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ΑΘΑΝΑΣΙΟΣ ΡΟΥΔΗΣ</dc:creator>
  <cp:lastModifiedBy>ΑΘΑΝΑΣΙΟΣ ΡΟΥΔΗΣ</cp:lastModifiedBy>
  <cp:revision>95</cp:revision>
  <dcterms:created xsi:type="dcterms:W3CDTF">2025-07-15T14:04:44Z</dcterms:created>
  <dcterms:modified xsi:type="dcterms:W3CDTF">2025-10-14T16:27:36Z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